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50" r:id="rId2"/>
    <p:sldId id="1333" r:id="rId3"/>
    <p:sldId id="1363" r:id="rId4"/>
    <p:sldId id="1355" r:id="rId5"/>
    <p:sldId id="1362" r:id="rId6"/>
    <p:sldId id="1335" r:id="rId7"/>
    <p:sldId id="1357" r:id="rId8"/>
    <p:sldId id="1361" r:id="rId9"/>
    <p:sldId id="1359" r:id="rId10"/>
    <p:sldId id="1356" r:id="rId11"/>
    <p:sldId id="1364" r:id="rId12"/>
    <p:sldId id="1343" r:id="rId13"/>
    <p:sldId id="1345" r:id="rId14"/>
    <p:sldId id="1369" r:id="rId15"/>
    <p:sldId id="1368" r:id="rId16"/>
    <p:sldId id="133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2CC8CC2-C1C7-4457-BC66-DF21B601114B}">
          <p14:sldIdLst>
            <p14:sldId id="950"/>
            <p14:sldId id="1333"/>
            <p14:sldId id="1363"/>
          </p14:sldIdLst>
        </p14:section>
        <p14:section name="Wärmespeicher" id="{973A2E84-35CF-444E-B51F-C5E3CCDBF8A9}">
          <p14:sldIdLst>
            <p14:sldId id="1355"/>
            <p14:sldId id="1362"/>
            <p14:sldId id="1335"/>
          </p14:sldIdLst>
        </p14:section>
        <p14:section name="Wärmepumpe" id="{27F92A0D-19D2-4F52-B2E8-9F86F02E6DB0}">
          <p14:sldIdLst>
            <p14:sldId id="1357"/>
            <p14:sldId id="1361"/>
            <p14:sldId id="1359"/>
          </p14:sldIdLst>
        </p14:section>
        <p14:section name="Wärmenetze" id="{7237CDD7-CFC1-4125-8662-BAFADE6CB2BD}">
          <p14:sldIdLst>
            <p14:sldId id="1356"/>
            <p14:sldId id="1364"/>
            <p14:sldId id="1343"/>
            <p14:sldId id="1345"/>
          </p14:sldIdLst>
        </p14:section>
        <p14:section name="Ende" id="{3C8DDDFC-33B8-4095-86BD-F3DE65CC607C}">
          <p14:sldIdLst>
            <p14:sldId id="1369"/>
            <p14:sldId id="1368"/>
            <p14:sldId id="1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CC00"/>
    <a:srgbClr val="008000"/>
    <a:srgbClr val="003300"/>
    <a:srgbClr val="FFFFFF"/>
    <a:srgbClr val="E2EDF6"/>
    <a:srgbClr val="93C2E9"/>
    <a:srgbClr val="7DBEFF"/>
    <a:srgbClr val="028CCA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5349" autoAdjust="0"/>
  </p:normalViewPr>
  <p:slideViewPr>
    <p:cSldViewPr>
      <p:cViewPr varScale="1">
        <p:scale>
          <a:sx n="111" d="100"/>
          <a:sy n="111" d="100"/>
        </p:scale>
        <p:origin x="1536" y="14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-2784"/>
    </p:cViewPr>
  </p:sorterViewPr>
  <p:notesViewPr>
    <p:cSldViewPr>
      <p:cViewPr varScale="1">
        <p:scale>
          <a:sx n="64" d="100"/>
          <a:sy n="64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0FA62-7C1C-4824-B2F8-81E68AE6D793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05F7-AD00-4176-9EAD-B60B18369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5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35507BCA-8D44-4ECB-93C6-A4182E8FEEE7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CF5504A-F403-4D0E-9085-6432CB42EB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0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DF8E7D8-F124-42AD-84C2-48D3D01417C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98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DF8E7D8-F124-42AD-84C2-48D3D01417C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71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7675" indent="-447675">
              <a:defRPr/>
            </a:lvl1pPr>
            <a:lvl3pPr marL="896938" indent="-179388">
              <a:buClr>
                <a:schemeClr val="accent1"/>
              </a:buClr>
              <a:defRPr/>
            </a:lvl3pPr>
            <a:lvl4pPr marL="1076325" indent="-179388">
              <a:defRPr/>
            </a:lvl4pPr>
            <a:lvl5pPr marL="1255713" indent="-179388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DF8E7D8-F124-42AD-84C2-48D3D01417C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51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4774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0490"/>
            <a:ext cx="4040188" cy="3951288"/>
          </a:xfrm>
        </p:spPr>
        <p:txBody>
          <a:bodyPr/>
          <a:lstStyle>
            <a:lvl1pPr marL="358775" indent="-358775">
              <a:defRPr sz="2400"/>
            </a:lvl1pPr>
            <a:lvl2pPr marL="627063" indent="-268288">
              <a:defRPr sz="2000"/>
            </a:lvl2pPr>
            <a:lvl3pPr marL="806450" indent="-1793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4774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20490"/>
            <a:ext cx="4041775" cy="3951288"/>
          </a:xfrm>
        </p:spPr>
        <p:txBody>
          <a:bodyPr/>
          <a:lstStyle>
            <a:lvl1pPr marL="358775" indent="-358775">
              <a:defRPr sz="2400"/>
            </a:lvl1pPr>
            <a:lvl2pPr marL="627063" indent="-268288">
              <a:defRPr sz="2000"/>
            </a:lvl2pPr>
            <a:lvl3pPr marL="806450" indent="-1793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DF8E7D8-F124-42AD-84C2-48D3D01417C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95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DF8E7D8-F124-42AD-84C2-48D3D01417C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26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480" y="1605064"/>
            <a:ext cx="4043520" cy="397426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241" y="1605064"/>
            <a:ext cx="4044960" cy="397426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50F951-C361-4EFD-A50A-E1B5D020F99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403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949625"/>
            <a:ext cx="7241400" cy="1470025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de-DE" dirty="0" smtClean="0"/>
              <a:t>Kapitel-Masterformat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B7DF8FE-DFC7-4BD1-8BEA-46404B103D7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Gleichschenkliges Dreieck 6"/>
          <p:cNvSpPr/>
          <p:nvPr userDrawn="1"/>
        </p:nvSpPr>
        <p:spPr>
          <a:xfrm rot="5400000">
            <a:off x="7632000" y="1519200"/>
            <a:ext cx="1555200" cy="37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89" y="6053826"/>
            <a:ext cx="2264147" cy="68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72000" rIns="91440" bIns="4572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482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98" y="6001543"/>
            <a:ext cx="466346" cy="307777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8E7D8-F124-42AD-84C2-48D3D01417C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5949280"/>
            <a:ext cx="91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feld 2047"/>
          <p:cNvSpPr txBox="1"/>
          <p:nvPr userDrawn="1"/>
        </p:nvSpPr>
        <p:spPr>
          <a:xfrm>
            <a:off x="3995936" y="6001543"/>
            <a:ext cx="1829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E. Waffenschmidt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Gerade Verbindung 7"/>
          <p:cNvCxnSpPr/>
          <p:nvPr userDrawn="1"/>
        </p:nvCxnSpPr>
        <p:spPr>
          <a:xfrm flipV="1">
            <a:off x="3995936" y="5948010"/>
            <a:ext cx="0" cy="9099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7"/>
          <p:cNvCxnSpPr/>
          <p:nvPr userDrawn="1"/>
        </p:nvCxnSpPr>
        <p:spPr>
          <a:xfrm flipV="1">
            <a:off x="5796136" y="5947979"/>
            <a:ext cx="0" cy="9099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7"/>
          <p:cNvCxnSpPr/>
          <p:nvPr userDrawn="1"/>
        </p:nvCxnSpPr>
        <p:spPr>
          <a:xfrm flipV="1">
            <a:off x="467544" y="5947979"/>
            <a:ext cx="0" cy="9099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21288"/>
            <a:ext cx="1026009" cy="81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0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3" r:id="rId4"/>
    <p:sldLayoutId id="2147483655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179388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3005488"/>
            <a:ext cx="9143999" cy="135961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FFC000"/>
                </a:solidFill>
              </a:rPr>
              <a:t>Wärmenetze oder Wärmepumpen?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13559" y="5908450"/>
            <a:ext cx="9144000" cy="949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9922" y="5054006"/>
            <a:ext cx="9144000" cy="391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>
                <a:solidFill>
                  <a:srgbClr val="FFC000"/>
                </a:solidFill>
              </a:rPr>
              <a:t>Freckenhorst</a:t>
            </a:r>
            <a:r>
              <a:rPr lang="de-DE" sz="2400" dirty="0" smtClean="0">
                <a:solidFill>
                  <a:srgbClr val="FFC000"/>
                </a:solidFill>
              </a:rPr>
              <a:t>, 9.3.2023</a:t>
            </a:r>
            <a:endParaRPr lang="de-DE" sz="2400" dirty="0" smtClean="0">
              <a:solidFill>
                <a:srgbClr val="FFC000"/>
              </a:solidFill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-13559" y="4405934"/>
            <a:ext cx="9144000" cy="391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C000"/>
                </a:solidFill>
              </a:rPr>
              <a:t>Prof. Dr. Eberhard Waffenschmidt</a:t>
            </a:r>
            <a:endParaRPr lang="de-DE" sz="2400" dirty="0">
              <a:solidFill>
                <a:srgbClr val="FFC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1" y="6001543"/>
            <a:ext cx="1026009" cy="81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8" y="0"/>
            <a:ext cx="9167480" cy="25111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5958251"/>
            <a:ext cx="2862620" cy="8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Wärmenetze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10A39-1366-4577-83B1-3DD5D48E511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/>
          <p:cNvSpPr/>
          <p:nvPr/>
        </p:nvSpPr>
        <p:spPr>
          <a:xfrm>
            <a:off x="864451" y="972440"/>
            <a:ext cx="144016" cy="47608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65527" y="1847100"/>
            <a:ext cx="140584" cy="38226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63691" y="2567180"/>
            <a:ext cx="140584" cy="3102579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63691" y="3287260"/>
            <a:ext cx="140584" cy="2400078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867363" y="4013574"/>
            <a:ext cx="144016" cy="1656185"/>
          </a:xfrm>
          <a:prstGeom prst="rect">
            <a:avLst/>
          </a:prstGeom>
          <a:solidFill>
            <a:srgbClr val="1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67363" y="4733655"/>
            <a:ext cx="144016" cy="8430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225640" y="548680"/>
            <a:ext cx="785739" cy="5121079"/>
            <a:chOff x="225640" y="548680"/>
            <a:chExt cx="785739" cy="5121079"/>
          </a:xfrm>
        </p:grpSpPr>
        <p:sp>
          <p:nvSpPr>
            <p:cNvPr id="5" name="Rechteck 4"/>
            <p:cNvSpPr/>
            <p:nvPr/>
          </p:nvSpPr>
          <p:spPr>
            <a:xfrm>
              <a:off x="795355" y="773215"/>
              <a:ext cx="216024" cy="489654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/>
            <p:cNvCxnSpPr/>
            <p:nvPr/>
          </p:nvCxnSpPr>
          <p:spPr>
            <a:xfrm>
              <a:off x="795355" y="473365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791803" y="509369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795355" y="401357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791803" y="437361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>
              <a:off x="791803" y="329349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788251" y="365353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>
              <a:off x="795355" y="257341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>
              <a:off x="791803" y="293345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>
              <a:off x="791803" y="185333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>
              <a:off x="788251" y="221337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>
              <a:off x="786723" y="1493295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786723" y="990019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>
              <a:off x="449357" y="548680"/>
              <a:ext cx="26770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°C</a:t>
              </a:r>
              <a:endParaRPr lang="de-DE" sz="240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259690" y="2391995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100</a:t>
              </a:r>
              <a:endParaRPr lang="de-DE" sz="2400" dirty="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422874" y="3826684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50</a:t>
              </a:r>
              <a:endParaRPr lang="de-DE" sz="2400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383018" y="4923152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10</a:t>
              </a:r>
              <a:endParaRPr lang="de-DE" sz="2400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383018" y="4548989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20</a:t>
              </a:r>
              <a:endParaRPr lang="de-DE" sz="2400" dirty="0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383018" y="3102594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75</a:t>
              </a:r>
              <a:endParaRPr lang="de-DE" sz="2400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225640" y="806060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200</a:t>
              </a:r>
              <a:endParaRPr lang="de-DE" sz="2400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253321" y="1679620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125</a:t>
              </a:r>
              <a:endParaRPr lang="de-DE" sz="2400" dirty="0"/>
            </a:p>
          </p:txBody>
        </p:sp>
      </p:grpSp>
      <p:sp>
        <p:nvSpPr>
          <p:cNvPr id="69" name="Ellipse 68"/>
          <p:cNvSpPr/>
          <p:nvPr/>
        </p:nvSpPr>
        <p:spPr>
          <a:xfrm>
            <a:off x="657908" y="5552963"/>
            <a:ext cx="504056" cy="4843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57908" y="5552963"/>
            <a:ext cx="504056" cy="484311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662872" y="5552963"/>
            <a:ext cx="504056" cy="4843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657908" y="5557444"/>
            <a:ext cx="504056" cy="484311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662872" y="5552118"/>
            <a:ext cx="504056" cy="484311"/>
          </a:xfrm>
          <a:prstGeom prst="ellipse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„Einsammeln“ von Wärme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9" name="Textfeld 48"/>
          <p:cNvSpPr txBox="1"/>
          <p:nvPr/>
        </p:nvSpPr>
        <p:spPr>
          <a:xfrm>
            <a:off x="1334712" y="891859"/>
            <a:ext cx="26465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dirty="0" smtClean="0"/>
              <a:t>Heiß-Dampf-Systeme</a:t>
            </a:r>
            <a:endParaRPr lang="de-DE" sz="2400" dirty="0"/>
          </a:p>
        </p:txBody>
      </p:sp>
      <p:sp>
        <p:nvSpPr>
          <p:cNvPr id="53" name="Textfeld 52"/>
          <p:cNvSpPr txBox="1"/>
          <p:nvPr/>
        </p:nvSpPr>
        <p:spPr>
          <a:xfrm>
            <a:off x="1334712" y="1493129"/>
            <a:ext cx="398955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dirty="0" smtClean="0"/>
              <a:t>Kraft-Wärme-Kopplung (zentral)</a:t>
            </a:r>
            <a:endParaRPr lang="de-DE" sz="24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334712" y="2492896"/>
            <a:ext cx="4302332" cy="632515"/>
            <a:chOff x="1334712" y="2492896"/>
            <a:chExt cx="4302332" cy="632515"/>
          </a:xfrm>
        </p:grpSpPr>
        <p:sp>
          <p:nvSpPr>
            <p:cNvPr id="50" name="Textfeld 49"/>
            <p:cNvSpPr txBox="1"/>
            <p:nvPr/>
          </p:nvSpPr>
          <p:spPr>
            <a:xfrm>
              <a:off x="1334712" y="2756079"/>
              <a:ext cx="162384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Solarthermie</a:t>
              </a:r>
              <a:endParaRPr lang="de-DE" sz="2400" dirty="0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1334712" y="2492896"/>
              <a:ext cx="430233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Kraft-Wärme-Kopplung (dezentral)</a:t>
              </a:r>
              <a:endParaRPr lang="de-DE" sz="24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327608" y="3059668"/>
            <a:ext cx="4684552" cy="944053"/>
            <a:chOff x="1327608" y="3059668"/>
            <a:chExt cx="4684552" cy="944053"/>
          </a:xfrm>
        </p:grpSpPr>
        <p:sp>
          <p:nvSpPr>
            <p:cNvPr id="48" name="Textfeld 47"/>
            <p:cNvSpPr txBox="1"/>
            <p:nvPr/>
          </p:nvSpPr>
          <p:spPr>
            <a:xfrm>
              <a:off x="1327608" y="3342931"/>
              <a:ext cx="316593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Drucklose Saisonspeicher</a:t>
              </a:r>
              <a:endParaRPr lang="de-DE" sz="2400" dirty="0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1327608" y="3634389"/>
              <a:ext cx="215559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Tiefen-Erdwärme</a:t>
              </a:r>
              <a:endParaRPr lang="de-DE" sz="24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327608" y="3059668"/>
              <a:ext cx="468455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Abwärme von Industrie und Gewerbe</a:t>
              </a:r>
              <a:endParaRPr lang="de-DE" sz="2400" dirty="0"/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93" y="2942626"/>
            <a:ext cx="2208464" cy="165634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09" y="4795688"/>
            <a:ext cx="2211848" cy="71901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10" y="1124744"/>
            <a:ext cx="2211848" cy="165888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uppieren 20"/>
          <p:cNvGrpSpPr/>
          <p:nvPr/>
        </p:nvGrpSpPr>
        <p:grpSpPr>
          <a:xfrm>
            <a:off x="1338218" y="4353907"/>
            <a:ext cx="3911648" cy="695095"/>
            <a:chOff x="1338218" y="4353907"/>
            <a:chExt cx="3911648" cy="695095"/>
          </a:xfrm>
        </p:grpSpPr>
        <p:sp>
          <p:nvSpPr>
            <p:cNvPr id="52" name="Textfeld 51"/>
            <p:cNvSpPr txBox="1"/>
            <p:nvPr/>
          </p:nvSpPr>
          <p:spPr>
            <a:xfrm>
              <a:off x="1338218" y="4679670"/>
              <a:ext cx="292740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Oberflächen-Erdwärme</a:t>
              </a:r>
              <a:endParaRPr lang="de-DE" sz="24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338218" y="4353907"/>
              <a:ext cx="391164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Umweltwärme (Wärmepumpe)</a:t>
              </a:r>
              <a:endParaRPr lang="de-DE" sz="2400" dirty="0"/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7010269" y="5949280"/>
            <a:ext cx="2137358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1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Bilder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: </a:t>
            </a:r>
            <a:r>
              <a:rPr lang="de-DE" sz="1400" b="0" i="0" u="none" strike="noStrike" kern="1200" dirty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E. 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Waffenschmidt</a:t>
            </a:r>
            <a:endParaRPr lang="de-DE" sz="1400" b="0" i="0" u="none" strike="noStrike" kern="1200" dirty="0">
              <a:ln>
                <a:noFill/>
              </a:ln>
              <a:solidFill>
                <a:schemeClr val="tx2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2872" y="5552963"/>
            <a:ext cx="504056" cy="48431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662872" y="5552963"/>
            <a:ext cx="504056" cy="48431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9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12" grpId="0" animBg="1"/>
      <p:bldP spid="11" grpId="0" animBg="1"/>
      <p:bldP spid="10" grpId="0" animBg="1"/>
      <p:bldP spid="6" grpId="0" animBg="1"/>
      <p:bldP spid="66" grpId="0" animBg="1"/>
      <p:bldP spid="65" grpId="0" animBg="1"/>
      <p:bldP spid="62" grpId="0" animBg="1"/>
      <p:bldP spid="61" grpId="0" animBg="1"/>
      <p:bldP spid="49" grpId="0"/>
      <p:bldP spid="53" grpId="0"/>
      <p:bldP spid="60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Niedertemperatur-Heizung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1907704" y="2687596"/>
            <a:ext cx="1355369" cy="885420"/>
            <a:chOff x="825500" y="394494"/>
            <a:chExt cx="2589213" cy="16176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825500" y="1688307"/>
              <a:ext cx="431800" cy="107950"/>
            </a:xfrm>
            <a:custGeom>
              <a:avLst/>
              <a:gdLst>
                <a:gd name="T0" fmla="*/ 136 w 272"/>
                <a:gd name="T1" fmla="*/ 68 h 68"/>
                <a:gd name="T2" fmla="*/ 0 w 272"/>
                <a:gd name="T3" fmla="*/ 68 h 68"/>
                <a:gd name="T4" fmla="*/ 0 w 272"/>
                <a:gd name="T5" fmla="*/ 0 h 68"/>
                <a:gd name="T6" fmla="*/ 272 w 272"/>
                <a:gd name="T7" fmla="*/ 0 h 68"/>
                <a:gd name="T8" fmla="*/ 272 w 272"/>
                <a:gd name="T9" fmla="*/ 68 h 68"/>
                <a:gd name="T10" fmla="*/ 136 w 272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68">
                  <a:moveTo>
                    <a:pt x="136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72" y="0"/>
                  </a:lnTo>
                  <a:lnTo>
                    <a:pt x="272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825500" y="610394"/>
              <a:ext cx="431800" cy="107950"/>
            </a:xfrm>
            <a:custGeom>
              <a:avLst/>
              <a:gdLst>
                <a:gd name="T0" fmla="*/ 136 w 272"/>
                <a:gd name="T1" fmla="*/ 68 h 68"/>
                <a:gd name="T2" fmla="*/ 0 w 272"/>
                <a:gd name="T3" fmla="*/ 68 h 68"/>
                <a:gd name="T4" fmla="*/ 0 w 272"/>
                <a:gd name="T5" fmla="*/ 0 h 68"/>
                <a:gd name="T6" fmla="*/ 272 w 272"/>
                <a:gd name="T7" fmla="*/ 0 h 68"/>
                <a:gd name="T8" fmla="*/ 272 w 272"/>
                <a:gd name="T9" fmla="*/ 68 h 68"/>
                <a:gd name="T10" fmla="*/ 136 w 272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68">
                  <a:moveTo>
                    <a:pt x="136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72" y="0"/>
                  </a:lnTo>
                  <a:lnTo>
                    <a:pt x="272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1220788" y="1653382"/>
              <a:ext cx="2193925" cy="179388"/>
            </a:xfrm>
            <a:custGeom>
              <a:avLst/>
              <a:gdLst>
                <a:gd name="T0" fmla="*/ 83 w 6101"/>
                <a:gd name="T1" fmla="*/ 0 h 501"/>
                <a:gd name="T2" fmla="*/ 0 w 6101"/>
                <a:gd name="T3" fmla="*/ 83 h 501"/>
                <a:gd name="T4" fmla="*/ 0 w 6101"/>
                <a:gd name="T5" fmla="*/ 417 h 501"/>
                <a:gd name="T6" fmla="*/ 83 w 6101"/>
                <a:gd name="T7" fmla="*/ 501 h 501"/>
                <a:gd name="T8" fmla="*/ 6017 w 6101"/>
                <a:gd name="T9" fmla="*/ 501 h 501"/>
                <a:gd name="T10" fmla="*/ 6101 w 6101"/>
                <a:gd name="T11" fmla="*/ 417 h 501"/>
                <a:gd name="T12" fmla="*/ 6101 w 6101"/>
                <a:gd name="T13" fmla="*/ 83 h 501"/>
                <a:gd name="T14" fmla="*/ 6017 w 6101"/>
                <a:gd name="T15" fmla="*/ 0 h 501"/>
                <a:gd name="T16" fmla="*/ 83 w 6101"/>
                <a:gd name="T17" fmla="*/ 0 h 501"/>
                <a:gd name="T18" fmla="*/ 0 w 6101"/>
                <a:gd name="T19" fmla="*/ 0 h 501"/>
                <a:gd name="T20" fmla="*/ 0 w 6101"/>
                <a:gd name="T21" fmla="*/ 0 h 501"/>
                <a:gd name="T22" fmla="*/ 6101 w 6101"/>
                <a:gd name="T23" fmla="*/ 501 h 501"/>
                <a:gd name="T24" fmla="*/ 6101 w 6101"/>
                <a:gd name="T25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01" h="501">
                  <a:moveTo>
                    <a:pt x="83" y="0"/>
                  </a:moveTo>
                  <a:cubicBezTo>
                    <a:pt x="41" y="0"/>
                    <a:pt x="0" y="41"/>
                    <a:pt x="0" y="83"/>
                  </a:cubicBezTo>
                  <a:lnTo>
                    <a:pt x="0" y="417"/>
                  </a:lnTo>
                  <a:cubicBezTo>
                    <a:pt x="0" y="459"/>
                    <a:pt x="41" y="501"/>
                    <a:pt x="83" y="501"/>
                  </a:cubicBezTo>
                  <a:lnTo>
                    <a:pt x="6017" y="501"/>
                  </a:lnTo>
                  <a:cubicBezTo>
                    <a:pt x="6059" y="501"/>
                    <a:pt x="6101" y="459"/>
                    <a:pt x="6101" y="417"/>
                  </a:cubicBezTo>
                  <a:lnTo>
                    <a:pt x="6101" y="83"/>
                  </a:lnTo>
                  <a:cubicBezTo>
                    <a:pt x="6101" y="41"/>
                    <a:pt x="6059" y="0"/>
                    <a:pt x="6017" y="0"/>
                  </a:cubicBezTo>
                  <a:lnTo>
                    <a:pt x="83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6101" y="501"/>
                  </a:moveTo>
                  <a:lnTo>
                    <a:pt x="6101" y="501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54"/>
            <p:cNvSpPr>
              <a:spLocks noEditPoints="1"/>
            </p:cNvSpPr>
            <p:nvPr/>
          </p:nvSpPr>
          <p:spPr bwMode="auto">
            <a:xfrm>
              <a:off x="1220788" y="573882"/>
              <a:ext cx="2193925" cy="180975"/>
            </a:xfrm>
            <a:custGeom>
              <a:avLst/>
              <a:gdLst>
                <a:gd name="T0" fmla="*/ 83 w 6101"/>
                <a:gd name="T1" fmla="*/ 0 h 501"/>
                <a:gd name="T2" fmla="*/ 0 w 6101"/>
                <a:gd name="T3" fmla="*/ 83 h 501"/>
                <a:gd name="T4" fmla="*/ 0 w 6101"/>
                <a:gd name="T5" fmla="*/ 417 h 501"/>
                <a:gd name="T6" fmla="*/ 83 w 6101"/>
                <a:gd name="T7" fmla="*/ 501 h 501"/>
                <a:gd name="T8" fmla="*/ 6017 w 6101"/>
                <a:gd name="T9" fmla="*/ 501 h 501"/>
                <a:gd name="T10" fmla="*/ 6101 w 6101"/>
                <a:gd name="T11" fmla="*/ 417 h 501"/>
                <a:gd name="T12" fmla="*/ 6101 w 6101"/>
                <a:gd name="T13" fmla="*/ 83 h 501"/>
                <a:gd name="T14" fmla="*/ 6017 w 6101"/>
                <a:gd name="T15" fmla="*/ 0 h 501"/>
                <a:gd name="T16" fmla="*/ 83 w 6101"/>
                <a:gd name="T17" fmla="*/ 0 h 501"/>
                <a:gd name="T18" fmla="*/ 0 w 6101"/>
                <a:gd name="T19" fmla="*/ 0 h 501"/>
                <a:gd name="T20" fmla="*/ 0 w 6101"/>
                <a:gd name="T21" fmla="*/ 0 h 501"/>
                <a:gd name="T22" fmla="*/ 6101 w 6101"/>
                <a:gd name="T23" fmla="*/ 501 h 501"/>
                <a:gd name="T24" fmla="*/ 6101 w 6101"/>
                <a:gd name="T25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01" h="501">
                  <a:moveTo>
                    <a:pt x="83" y="0"/>
                  </a:moveTo>
                  <a:cubicBezTo>
                    <a:pt x="41" y="0"/>
                    <a:pt x="0" y="41"/>
                    <a:pt x="0" y="83"/>
                  </a:cubicBezTo>
                  <a:lnTo>
                    <a:pt x="0" y="417"/>
                  </a:lnTo>
                  <a:cubicBezTo>
                    <a:pt x="0" y="459"/>
                    <a:pt x="41" y="501"/>
                    <a:pt x="83" y="501"/>
                  </a:cubicBezTo>
                  <a:lnTo>
                    <a:pt x="6017" y="501"/>
                  </a:lnTo>
                  <a:cubicBezTo>
                    <a:pt x="6059" y="501"/>
                    <a:pt x="6101" y="459"/>
                    <a:pt x="6101" y="417"/>
                  </a:cubicBezTo>
                  <a:lnTo>
                    <a:pt x="6101" y="83"/>
                  </a:lnTo>
                  <a:cubicBezTo>
                    <a:pt x="6101" y="41"/>
                    <a:pt x="6059" y="0"/>
                    <a:pt x="6017" y="0"/>
                  </a:cubicBezTo>
                  <a:lnTo>
                    <a:pt x="83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6101" y="501"/>
                  </a:moveTo>
                  <a:lnTo>
                    <a:pt x="6101" y="501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3"/>
            <p:cNvSpPr>
              <a:spLocks noEditPoints="1"/>
            </p:cNvSpPr>
            <p:nvPr/>
          </p:nvSpPr>
          <p:spPr bwMode="auto">
            <a:xfrm>
              <a:off x="1293813" y="394494"/>
              <a:ext cx="250825" cy="1617663"/>
            </a:xfrm>
            <a:custGeom>
              <a:avLst/>
              <a:gdLst>
                <a:gd name="T0" fmla="*/ 116 w 701"/>
                <a:gd name="T1" fmla="*/ 0 h 4501"/>
                <a:gd name="T2" fmla="*/ 0 w 701"/>
                <a:gd name="T3" fmla="*/ 116 h 4501"/>
                <a:gd name="T4" fmla="*/ 0 w 701"/>
                <a:gd name="T5" fmla="*/ 4384 h 4501"/>
                <a:gd name="T6" fmla="*/ 116 w 701"/>
                <a:gd name="T7" fmla="*/ 4501 h 4501"/>
                <a:gd name="T8" fmla="*/ 584 w 701"/>
                <a:gd name="T9" fmla="*/ 4501 h 4501"/>
                <a:gd name="T10" fmla="*/ 701 w 701"/>
                <a:gd name="T11" fmla="*/ 4384 h 4501"/>
                <a:gd name="T12" fmla="*/ 701 w 701"/>
                <a:gd name="T13" fmla="*/ 116 h 4501"/>
                <a:gd name="T14" fmla="*/ 584 w 701"/>
                <a:gd name="T15" fmla="*/ 0 h 4501"/>
                <a:gd name="T16" fmla="*/ 116 w 701"/>
                <a:gd name="T17" fmla="*/ 0 h 4501"/>
                <a:gd name="T18" fmla="*/ 0 w 701"/>
                <a:gd name="T19" fmla="*/ 0 h 4501"/>
                <a:gd name="T20" fmla="*/ 0 w 701"/>
                <a:gd name="T21" fmla="*/ 0 h 4501"/>
                <a:gd name="T22" fmla="*/ 701 w 701"/>
                <a:gd name="T23" fmla="*/ 4501 h 4501"/>
                <a:gd name="T24" fmla="*/ 701 w 701"/>
                <a:gd name="T25" fmla="*/ 4501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4501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84"/>
                  </a:lnTo>
                  <a:cubicBezTo>
                    <a:pt x="0" y="4442"/>
                    <a:pt x="58" y="4501"/>
                    <a:pt x="116" y="4501"/>
                  </a:cubicBezTo>
                  <a:lnTo>
                    <a:pt x="584" y="4501"/>
                  </a:lnTo>
                  <a:cubicBezTo>
                    <a:pt x="642" y="4501"/>
                    <a:pt x="701" y="4442"/>
                    <a:pt x="701" y="4384"/>
                  </a:cubicBezTo>
                  <a:lnTo>
                    <a:pt x="701" y="116"/>
                  </a:lnTo>
                  <a:cubicBezTo>
                    <a:pt x="701" y="58"/>
                    <a:pt x="642" y="0"/>
                    <a:pt x="584" y="0"/>
                  </a:cubicBez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01" y="4501"/>
                  </a:moveTo>
                  <a:lnTo>
                    <a:pt x="701" y="4501"/>
                  </a:lnTo>
                  <a:close/>
                </a:path>
              </a:pathLst>
            </a:custGeom>
            <a:gradFill>
              <a:gsLst>
                <a:gs pos="20000">
                  <a:schemeClr val="accent2"/>
                </a:gs>
                <a:gs pos="73000">
                  <a:schemeClr val="bg2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12"/>
            <p:cNvSpPr>
              <a:spLocks noEditPoints="1"/>
            </p:cNvSpPr>
            <p:nvPr/>
          </p:nvSpPr>
          <p:spPr bwMode="auto">
            <a:xfrm>
              <a:off x="1652588" y="394494"/>
              <a:ext cx="252413" cy="1617663"/>
            </a:xfrm>
            <a:custGeom>
              <a:avLst/>
              <a:gdLst>
                <a:gd name="T0" fmla="*/ 116 w 701"/>
                <a:gd name="T1" fmla="*/ 0 h 4501"/>
                <a:gd name="T2" fmla="*/ 0 w 701"/>
                <a:gd name="T3" fmla="*/ 116 h 4501"/>
                <a:gd name="T4" fmla="*/ 0 w 701"/>
                <a:gd name="T5" fmla="*/ 4384 h 4501"/>
                <a:gd name="T6" fmla="*/ 116 w 701"/>
                <a:gd name="T7" fmla="*/ 4501 h 4501"/>
                <a:gd name="T8" fmla="*/ 584 w 701"/>
                <a:gd name="T9" fmla="*/ 4501 h 4501"/>
                <a:gd name="T10" fmla="*/ 701 w 701"/>
                <a:gd name="T11" fmla="*/ 4384 h 4501"/>
                <a:gd name="T12" fmla="*/ 701 w 701"/>
                <a:gd name="T13" fmla="*/ 116 h 4501"/>
                <a:gd name="T14" fmla="*/ 584 w 701"/>
                <a:gd name="T15" fmla="*/ 0 h 4501"/>
                <a:gd name="T16" fmla="*/ 116 w 701"/>
                <a:gd name="T17" fmla="*/ 0 h 4501"/>
                <a:gd name="T18" fmla="*/ 0 w 701"/>
                <a:gd name="T19" fmla="*/ 0 h 4501"/>
                <a:gd name="T20" fmla="*/ 0 w 701"/>
                <a:gd name="T21" fmla="*/ 0 h 4501"/>
                <a:gd name="T22" fmla="*/ 701 w 701"/>
                <a:gd name="T23" fmla="*/ 4501 h 4501"/>
                <a:gd name="T24" fmla="*/ 701 w 701"/>
                <a:gd name="T25" fmla="*/ 4501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4501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84"/>
                  </a:lnTo>
                  <a:cubicBezTo>
                    <a:pt x="0" y="4442"/>
                    <a:pt x="58" y="4501"/>
                    <a:pt x="116" y="4501"/>
                  </a:cubicBezTo>
                  <a:lnTo>
                    <a:pt x="584" y="4501"/>
                  </a:lnTo>
                  <a:cubicBezTo>
                    <a:pt x="642" y="4501"/>
                    <a:pt x="701" y="4442"/>
                    <a:pt x="701" y="4384"/>
                  </a:cubicBezTo>
                  <a:lnTo>
                    <a:pt x="701" y="116"/>
                  </a:lnTo>
                  <a:cubicBezTo>
                    <a:pt x="701" y="58"/>
                    <a:pt x="642" y="0"/>
                    <a:pt x="584" y="0"/>
                  </a:cubicBez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01" y="4501"/>
                  </a:moveTo>
                  <a:lnTo>
                    <a:pt x="701" y="4501"/>
                  </a:lnTo>
                  <a:close/>
                </a:path>
              </a:pathLst>
            </a:custGeom>
            <a:gradFill>
              <a:gsLst>
                <a:gs pos="20000">
                  <a:schemeClr val="accent2"/>
                </a:gs>
                <a:gs pos="73000">
                  <a:schemeClr val="bg2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41"/>
            <p:cNvSpPr>
              <a:spLocks noEditPoints="1"/>
            </p:cNvSpPr>
            <p:nvPr/>
          </p:nvSpPr>
          <p:spPr bwMode="auto">
            <a:xfrm>
              <a:off x="2011363" y="394494"/>
              <a:ext cx="252413" cy="1617663"/>
            </a:xfrm>
            <a:custGeom>
              <a:avLst/>
              <a:gdLst>
                <a:gd name="T0" fmla="*/ 116 w 701"/>
                <a:gd name="T1" fmla="*/ 0 h 4501"/>
                <a:gd name="T2" fmla="*/ 0 w 701"/>
                <a:gd name="T3" fmla="*/ 116 h 4501"/>
                <a:gd name="T4" fmla="*/ 0 w 701"/>
                <a:gd name="T5" fmla="*/ 4384 h 4501"/>
                <a:gd name="T6" fmla="*/ 116 w 701"/>
                <a:gd name="T7" fmla="*/ 4501 h 4501"/>
                <a:gd name="T8" fmla="*/ 584 w 701"/>
                <a:gd name="T9" fmla="*/ 4501 h 4501"/>
                <a:gd name="T10" fmla="*/ 701 w 701"/>
                <a:gd name="T11" fmla="*/ 4384 h 4501"/>
                <a:gd name="T12" fmla="*/ 701 w 701"/>
                <a:gd name="T13" fmla="*/ 116 h 4501"/>
                <a:gd name="T14" fmla="*/ 584 w 701"/>
                <a:gd name="T15" fmla="*/ 0 h 4501"/>
                <a:gd name="T16" fmla="*/ 116 w 701"/>
                <a:gd name="T17" fmla="*/ 0 h 4501"/>
                <a:gd name="T18" fmla="*/ 0 w 701"/>
                <a:gd name="T19" fmla="*/ 0 h 4501"/>
                <a:gd name="T20" fmla="*/ 0 w 701"/>
                <a:gd name="T21" fmla="*/ 0 h 4501"/>
                <a:gd name="T22" fmla="*/ 701 w 701"/>
                <a:gd name="T23" fmla="*/ 4501 h 4501"/>
                <a:gd name="T24" fmla="*/ 701 w 701"/>
                <a:gd name="T25" fmla="*/ 4501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4501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84"/>
                  </a:lnTo>
                  <a:cubicBezTo>
                    <a:pt x="0" y="4442"/>
                    <a:pt x="58" y="4501"/>
                    <a:pt x="116" y="4501"/>
                  </a:cubicBezTo>
                  <a:lnTo>
                    <a:pt x="584" y="4501"/>
                  </a:lnTo>
                  <a:cubicBezTo>
                    <a:pt x="642" y="4501"/>
                    <a:pt x="701" y="4442"/>
                    <a:pt x="701" y="4384"/>
                  </a:cubicBezTo>
                  <a:lnTo>
                    <a:pt x="701" y="116"/>
                  </a:lnTo>
                  <a:cubicBezTo>
                    <a:pt x="701" y="58"/>
                    <a:pt x="642" y="0"/>
                    <a:pt x="584" y="0"/>
                  </a:cubicBez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01" y="4501"/>
                  </a:moveTo>
                  <a:lnTo>
                    <a:pt x="701" y="4501"/>
                  </a:lnTo>
                  <a:close/>
                </a:path>
              </a:pathLst>
            </a:custGeom>
            <a:gradFill>
              <a:gsLst>
                <a:gs pos="20000">
                  <a:schemeClr val="accent2"/>
                </a:gs>
                <a:gs pos="73000">
                  <a:schemeClr val="bg2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70"/>
            <p:cNvSpPr>
              <a:spLocks noEditPoints="1"/>
            </p:cNvSpPr>
            <p:nvPr/>
          </p:nvSpPr>
          <p:spPr bwMode="auto">
            <a:xfrm>
              <a:off x="2371725" y="394494"/>
              <a:ext cx="252413" cy="1617663"/>
            </a:xfrm>
            <a:custGeom>
              <a:avLst/>
              <a:gdLst>
                <a:gd name="T0" fmla="*/ 116 w 701"/>
                <a:gd name="T1" fmla="*/ 0 h 4501"/>
                <a:gd name="T2" fmla="*/ 0 w 701"/>
                <a:gd name="T3" fmla="*/ 116 h 4501"/>
                <a:gd name="T4" fmla="*/ 0 w 701"/>
                <a:gd name="T5" fmla="*/ 4384 h 4501"/>
                <a:gd name="T6" fmla="*/ 116 w 701"/>
                <a:gd name="T7" fmla="*/ 4501 h 4501"/>
                <a:gd name="T8" fmla="*/ 584 w 701"/>
                <a:gd name="T9" fmla="*/ 4501 h 4501"/>
                <a:gd name="T10" fmla="*/ 701 w 701"/>
                <a:gd name="T11" fmla="*/ 4384 h 4501"/>
                <a:gd name="T12" fmla="*/ 701 w 701"/>
                <a:gd name="T13" fmla="*/ 116 h 4501"/>
                <a:gd name="T14" fmla="*/ 584 w 701"/>
                <a:gd name="T15" fmla="*/ 0 h 4501"/>
                <a:gd name="T16" fmla="*/ 116 w 701"/>
                <a:gd name="T17" fmla="*/ 0 h 4501"/>
                <a:gd name="T18" fmla="*/ 0 w 701"/>
                <a:gd name="T19" fmla="*/ 0 h 4501"/>
                <a:gd name="T20" fmla="*/ 0 w 701"/>
                <a:gd name="T21" fmla="*/ 0 h 4501"/>
                <a:gd name="T22" fmla="*/ 701 w 701"/>
                <a:gd name="T23" fmla="*/ 4501 h 4501"/>
                <a:gd name="T24" fmla="*/ 701 w 701"/>
                <a:gd name="T25" fmla="*/ 4501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4501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84"/>
                  </a:lnTo>
                  <a:cubicBezTo>
                    <a:pt x="0" y="4442"/>
                    <a:pt x="58" y="4501"/>
                    <a:pt x="116" y="4501"/>
                  </a:cubicBezTo>
                  <a:lnTo>
                    <a:pt x="584" y="4501"/>
                  </a:lnTo>
                  <a:cubicBezTo>
                    <a:pt x="642" y="4501"/>
                    <a:pt x="701" y="4442"/>
                    <a:pt x="701" y="4384"/>
                  </a:cubicBezTo>
                  <a:lnTo>
                    <a:pt x="701" y="116"/>
                  </a:lnTo>
                  <a:cubicBezTo>
                    <a:pt x="701" y="58"/>
                    <a:pt x="642" y="0"/>
                    <a:pt x="584" y="0"/>
                  </a:cubicBez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01" y="4501"/>
                  </a:moveTo>
                  <a:lnTo>
                    <a:pt x="701" y="4501"/>
                  </a:lnTo>
                  <a:close/>
                </a:path>
              </a:pathLst>
            </a:custGeom>
            <a:gradFill>
              <a:gsLst>
                <a:gs pos="20000">
                  <a:schemeClr val="accent2"/>
                </a:gs>
                <a:gs pos="73000">
                  <a:schemeClr val="bg2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99"/>
            <p:cNvSpPr>
              <a:spLocks noEditPoints="1"/>
            </p:cNvSpPr>
            <p:nvPr/>
          </p:nvSpPr>
          <p:spPr bwMode="auto">
            <a:xfrm>
              <a:off x="2730500" y="394494"/>
              <a:ext cx="252413" cy="1617663"/>
            </a:xfrm>
            <a:custGeom>
              <a:avLst/>
              <a:gdLst>
                <a:gd name="T0" fmla="*/ 116 w 701"/>
                <a:gd name="T1" fmla="*/ 0 h 4501"/>
                <a:gd name="T2" fmla="*/ 0 w 701"/>
                <a:gd name="T3" fmla="*/ 116 h 4501"/>
                <a:gd name="T4" fmla="*/ 0 w 701"/>
                <a:gd name="T5" fmla="*/ 4384 h 4501"/>
                <a:gd name="T6" fmla="*/ 116 w 701"/>
                <a:gd name="T7" fmla="*/ 4501 h 4501"/>
                <a:gd name="T8" fmla="*/ 584 w 701"/>
                <a:gd name="T9" fmla="*/ 4501 h 4501"/>
                <a:gd name="T10" fmla="*/ 701 w 701"/>
                <a:gd name="T11" fmla="*/ 4384 h 4501"/>
                <a:gd name="T12" fmla="*/ 701 w 701"/>
                <a:gd name="T13" fmla="*/ 116 h 4501"/>
                <a:gd name="T14" fmla="*/ 584 w 701"/>
                <a:gd name="T15" fmla="*/ 0 h 4501"/>
                <a:gd name="T16" fmla="*/ 116 w 701"/>
                <a:gd name="T17" fmla="*/ 0 h 4501"/>
                <a:gd name="T18" fmla="*/ 0 w 701"/>
                <a:gd name="T19" fmla="*/ 0 h 4501"/>
                <a:gd name="T20" fmla="*/ 0 w 701"/>
                <a:gd name="T21" fmla="*/ 0 h 4501"/>
                <a:gd name="T22" fmla="*/ 701 w 701"/>
                <a:gd name="T23" fmla="*/ 4501 h 4501"/>
                <a:gd name="T24" fmla="*/ 701 w 701"/>
                <a:gd name="T25" fmla="*/ 4501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4501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84"/>
                  </a:lnTo>
                  <a:cubicBezTo>
                    <a:pt x="0" y="4442"/>
                    <a:pt x="58" y="4501"/>
                    <a:pt x="116" y="4501"/>
                  </a:cubicBezTo>
                  <a:lnTo>
                    <a:pt x="584" y="4501"/>
                  </a:lnTo>
                  <a:cubicBezTo>
                    <a:pt x="642" y="4501"/>
                    <a:pt x="701" y="4442"/>
                    <a:pt x="701" y="4384"/>
                  </a:cubicBezTo>
                  <a:lnTo>
                    <a:pt x="701" y="116"/>
                  </a:lnTo>
                  <a:cubicBezTo>
                    <a:pt x="701" y="58"/>
                    <a:pt x="642" y="0"/>
                    <a:pt x="584" y="0"/>
                  </a:cubicBez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01" y="4501"/>
                  </a:moveTo>
                  <a:lnTo>
                    <a:pt x="701" y="4501"/>
                  </a:lnTo>
                  <a:close/>
                </a:path>
              </a:pathLst>
            </a:custGeom>
            <a:gradFill>
              <a:gsLst>
                <a:gs pos="20000">
                  <a:schemeClr val="accent2"/>
                </a:gs>
                <a:gs pos="73000">
                  <a:schemeClr val="bg2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229"/>
            <p:cNvSpPr>
              <a:spLocks noEditPoints="1"/>
            </p:cNvSpPr>
            <p:nvPr/>
          </p:nvSpPr>
          <p:spPr bwMode="auto">
            <a:xfrm>
              <a:off x="3090863" y="394494"/>
              <a:ext cx="252413" cy="1617663"/>
            </a:xfrm>
            <a:custGeom>
              <a:avLst/>
              <a:gdLst>
                <a:gd name="T0" fmla="*/ 116 w 701"/>
                <a:gd name="T1" fmla="*/ 0 h 4501"/>
                <a:gd name="T2" fmla="*/ 0 w 701"/>
                <a:gd name="T3" fmla="*/ 116 h 4501"/>
                <a:gd name="T4" fmla="*/ 0 w 701"/>
                <a:gd name="T5" fmla="*/ 4384 h 4501"/>
                <a:gd name="T6" fmla="*/ 116 w 701"/>
                <a:gd name="T7" fmla="*/ 4501 h 4501"/>
                <a:gd name="T8" fmla="*/ 584 w 701"/>
                <a:gd name="T9" fmla="*/ 4501 h 4501"/>
                <a:gd name="T10" fmla="*/ 701 w 701"/>
                <a:gd name="T11" fmla="*/ 4384 h 4501"/>
                <a:gd name="T12" fmla="*/ 701 w 701"/>
                <a:gd name="T13" fmla="*/ 116 h 4501"/>
                <a:gd name="T14" fmla="*/ 584 w 701"/>
                <a:gd name="T15" fmla="*/ 0 h 4501"/>
                <a:gd name="T16" fmla="*/ 116 w 701"/>
                <a:gd name="T17" fmla="*/ 0 h 4501"/>
                <a:gd name="T18" fmla="*/ 0 w 701"/>
                <a:gd name="T19" fmla="*/ 0 h 4501"/>
                <a:gd name="T20" fmla="*/ 0 w 701"/>
                <a:gd name="T21" fmla="*/ 0 h 4501"/>
                <a:gd name="T22" fmla="*/ 701 w 701"/>
                <a:gd name="T23" fmla="*/ 4501 h 4501"/>
                <a:gd name="T24" fmla="*/ 701 w 701"/>
                <a:gd name="T25" fmla="*/ 4501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4501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84"/>
                  </a:lnTo>
                  <a:cubicBezTo>
                    <a:pt x="0" y="4442"/>
                    <a:pt x="58" y="4501"/>
                    <a:pt x="116" y="4501"/>
                  </a:cubicBezTo>
                  <a:lnTo>
                    <a:pt x="584" y="4501"/>
                  </a:lnTo>
                  <a:cubicBezTo>
                    <a:pt x="642" y="4501"/>
                    <a:pt x="701" y="4442"/>
                    <a:pt x="701" y="4384"/>
                  </a:cubicBezTo>
                  <a:lnTo>
                    <a:pt x="701" y="116"/>
                  </a:lnTo>
                  <a:cubicBezTo>
                    <a:pt x="701" y="58"/>
                    <a:pt x="642" y="0"/>
                    <a:pt x="584" y="0"/>
                  </a:cubicBez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01" y="4501"/>
                  </a:moveTo>
                  <a:lnTo>
                    <a:pt x="701" y="4501"/>
                  </a:lnTo>
                  <a:close/>
                </a:path>
              </a:pathLst>
            </a:custGeom>
            <a:gradFill>
              <a:gsLst>
                <a:gs pos="20000">
                  <a:schemeClr val="accent2"/>
                </a:gs>
                <a:gs pos="73000">
                  <a:schemeClr val="bg2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258"/>
            <p:cNvSpPr>
              <a:spLocks noEditPoints="1"/>
            </p:cNvSpPr>
            <p:nvPr/>
          </p:nvSpPr>
          <p:spPr bwMode="auto">
            <a:xfrm>
              <a:off x="896938" y="538957"/>
              <a:ext cx="252413" cy="250825"/>
            </a:xfrm>
            <a:custGeom>
              <a:avLst/>
              <a:gdLst>
                <a:gd name="T0" fmla="*/ 350 w 701"/>
                <a:gd name="T1" fmla="*/ 0 h 701"/>
                <a:gd name="T2" fmla="*/ 700 w 701"/>
                <a:gd name="T3" fmla="*/ 350 h 701"/>
                <a:gd name="T4" fmla="*/ 350 w 701"/>
                <a:gd name="T5" fmla="*/ 700 h 701"/>
                <a:gd name="T6" fmla="*/ 0 w 701"/>
                <a:gd name="T7" fmla="*/ 350 h 701"/>
                <a:gd name="T8" fmla="*/ 350 w 701"/>
                <a:gd name="T9" fmla="*/ 0 h 701"/>
                <a:gd name="T10" fmla="*/ 0 w 701"/>
                <a:gd name="T11" fmla="*/ 0 h 701"/>
                <a:gd name="T12" fmla="*/ 0 w 701"/>
                <a:gd name="T13" fmla="*/ 0 h 701"/>
                <a:gd name="T14" fmla="*/ 701 w 701"/>
                <a:gd name="T15" fmla="*/ 701 h 701"/>
                <a:gd name="T16" fmla="*/ 701 w 701"/>
                <a:gd name="T17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701">
                  <a:moveTo>
                    <a:pt x="350" y="0"/>
                  </a:moveTo>
                  <a:cubicBezTo>
                    <a:pt x="548" y="0"/>
                    <a:pt x="700" y="152"/>
                    <a:pt x="700" y="350"/>
                  </a:cubicBezTo>
                  <a:cubicBezTo>
                    <a:pt x="700" y="548"/>
                    <a:pt x="548" y="700"/>
                    <a:pt x="350" y="700"/>
                  </a:cubicBezTo>
                  <a:cubicBezTo>
                    <a:pt x="152" y="700"/>
                    <a:pt x="0" y="548"/>
                    <a:pt x="0" y="350"/>
                  </a:cubicBezTo>
                  <a:cubicBezTo>
                    <a:pt x="0" y="152"/>
                    <a:pt x="152" y="0"/>
                    <a:pt x="35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01" y="701"/>
                  </a:moveTo>
                  <a:lnTo>
                    <a:pt x="701" y="701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275"/>
            <p:cNvSpPr>
              <a:spLocks noEditPoints="1"/>
            </p:cNvSpPr>
            <p:nvPr/>
          </p:nvSpPr>
          <p:spPr bwMode="auto">
            <a:xfrm>
              <a:off x="933450" y="573882"/>
              <a:ext cx="179388" cy="180975"/>
            </a:xfrm>
            <a:custGeom>
              <a:avLst/>
              <a:gdLst>
                <a:gd name="T0" fmla="*/ 250 w 501"/>
                <a:gd name="T1" fmla="*/ 0 h 501"/>
                <a:gd name="T2" fmla="*/ 500 w 501"/>
                <a:gd name="T3" fmla="*/ 250 h 501"/>
                <a:gd name="T4" fmla="*/ 250 w 501"/>
                <a:gd name="T5" fmla="*/ 500 h 501"/>
                <a:gd name="T6" fmla="*/ 0 w 501"/>
                <a:gd name="T7" fmla="*/ 250 h 501"/>
                <a:gd name="T8" fmla="*/ 250 w 501"/>
                <a:gd name="T9" fmla="*/ 0 h 501"/>
                <a:gd name="T10" fmla="*/ 0 w 501"/>
                <a:gd name="T11" fmla="*/ 0 h 501"/>
                <a:gd name="T12" fmla="*/ 0 w 501"/>
                <a:gd name="T13" fmla="*/ 0 h 501"/>
                <a:gd name="T14" fmla="*/ 501 w 501"/>
                <a:gd name="T15" fmla="*/ 501 h 501"/>
                <a:gd name="T16" fmla="*/ 501 w 501"/>
                <a:gd name="T17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392" y="0"/>
                    <a:pt x="500" y="108"/>
                    <a:pt x="500" y="250"/>
                  </a:cubicBezTo>
                  <a:cubicBezTo>
                    <a:pt x="500" y="392"/>
                    <a:pt x="392" y="500"/>
                    <a:pt x="250" y="500"/>
                  </a:cubicBezTo>
                  <a:cubicBezTo>
                    <a:pt x="108" y="500"/>
                    <a:pt x="0" y="392"/>
                    <a:pt x="0" y="250"/>
                  </a:cubicBezTo>
                  <a:cubicBezTo>
                    <a:pt x="0" y="108"/>
                    <a:pt x="108" y="0"/>
                    <a:pt x="25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501" y="501"/>
                  </a:moveTo>
                  <a:lnTo>
                    <a:pt x="501" y="501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043608" y="1218267"/>
            <a:ext cx="785739" cy="4642217"/>
            <a:chOff x="3786261" y="548680"/>
            <a:chExt cx="929755" cy="5493077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4211960" y="773215"/>
              <a:ext cx="504056" cy="5268542"/>
              <a:chOff x="4067944" y="764704"/>
              <a:chExt cx="504056" cy="5268542"/>
            </a:xfrm>
          </p:grpSpPr>
          <p:sp>
            <p:nvSpPr>
              <p:cNvPr id="31" name="Rechteck 30"/>
              <p:cNvSpPr/>
              <p:nvPr/>
            </p:nvSpPr>
            <p:spPr>
              <a:xfrm>
                <a:off x="4283968" y="4725144"/>
                <a:ext cx="144016" cy="84308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4283968" y="4005063"/>
                <a:ext cx="144016" cy="726317"/>
              </a:xfrm>
              <a:prstGeom prst="rect">
                <a:avLst/>
              </a:prstGeom>
              <a:solidFill>
                <a:srgbClr val="19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4280296" y="3278749"/>
                <a:ext cx="140584" cy="724090"/>
              </a:xfrm>
              <a:prstGeom prst="rect">
                <a:avLst/>
              </a:prstGeom>
              <a:solidFill>
                <a:srgbClr val="CC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4280296" y="2558669"/>
                <a:ext cx="140584" cy="729561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4282132" y="1838589"/>
                <a:ext cx="140584" cy="7295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4280536" y="981509"/>
                <a:ext cx="144016" cy="86220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4211960" y="764704"/>
                <a:ext cx="216024" cy="48965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4067944" y="5548935"/>
                <a:ext cx="504056" cy="48431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9" name="Gerader Verbinder 38"/>
              <p:cNvCxnSpPr/>
              <p:nvPr/>
            </p:nvCxnSpPr>
            <p:spPr>
              <a:xfrm>
                <a:off x="4211960" y="472514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>
                <a:off x="4208408" y="508518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4211960" y="400506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>
                <a:off x="4208408" y="436510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>
                <a:off x="4208408" y="328498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>
                <a:off x="4204856" y="364502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4211960" y="256490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>
                <a:off x="4208408" y="292494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>
                <a:off x="4208408" y="184482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>
              <a:xfrm>
                <a:off x="4204856" y="220486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>
              <a:xfrm>
                <a:off x="4203328" y="148478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>
              <a:xfrm>
                <a:off x="4203328" y="981508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feld 20"/>
            <p:cNvSpPr txBox="1"/>
            <p:nvPr/>
          </p:nvSpPr>
          <p:spPr>
            <a:xfrm>
              <a:off x="4009978" y="548680"/>
              <a:ext cx="26770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°C</a:t>
              </a:r>
              <a:endParaRPr lang="de-DE" sz="24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820311" y="2391995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100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983495" y="3826684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50</a:t>
              </a:r>
              <a:endParaRPr lang="de-DE" sz="2400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943639" y="4923152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10</a:t>
              </a:r>
              <a:endParaRPr lang="de-DE" sz="2400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943639" y="4548989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20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943639" y="3102594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75</a:t>
              </a:r>
              <a:endParaRPr lang="de-DE" sz="24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786261" y="806060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200</a:t>
              </a:r>
              <a:endParaRPr lang="de-DE" sz="24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813942" y="1679620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125</a:t>
              </a:r>
              <a:endParaRPr lang="de-DE" sz="2400" dirty="0"/>
            </a:p>
          </p:txBody>
        </p:sp>
      </p:grpSp>
      <p:grpSp>
        <p:nvGrpSpPr>
          <p:cNvPr id="112" name="Gruppieren 111"/>
          <p:cNvGrpSpPr/>
          <p:nvPr/>
        </p:nvGrpSpPr>
        <p:grpSpPr>
          <a:xfrm>
            <a:off x="1907705" y="4005064"/>
            <a:ext cx="3983722" cy="910194"/>
            <a:chOff x="2843808" y="4149080"/>
            <a:chExt cx="2875284" cy="656940"/>
          </a:xfrm>
        </p:grpSpPr>
        <p:grpSp>
          <p:nvGrpSpPr>
            <p:cNvPr id="101" name="Gruppieren 100"/>
            <p:cNvGrpSpPr>
              <a:grpSpLocks noChangeAspect="1"/>
            </p:cNvGrpSpPr>
            <p:nvPr/>
          </p:nvGrpSpPr>
          <p:grpSpPr>
            <a:xfrm>
              <a:off x="4713472" y="4149080"/>
              <a:ext cx="1005620" cy="656940"/>
              <a:chOff x="825500" y="394494"/>
              <a:chExt cx="2589213" cy="1617663"/>
            </a:xfrm>
          </p:grpSpPr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>
                <a:off x="825500" y="1688307"/>
                <a:ext cx="431800" cy="107950"/>
              </a:xfrm>
              <a:custGeom>
                <a:avLst/>
                <a:gdLst>
                  <a:gd name="T0" fmla="*/ 136 w 272"/>
                  <a:gd name="T1" fmla="*/ 68 h 68"/>
                  <a:gd name="T2" fmla="*/ 0 w 272"/>
                  <a:gd name="T3" fmla="*/ 68 h 68"/>
                  <a:gd name="T4" fmla="*/ 0 w 272"/>
                  <a:gd name="T5" fmla="*/ 0 h 68"/>
                  <a:gd name="T6" fmla="*/ 272 w 272"/>
                  <a:gd name="T7" fmla="*/ 0 h 68"/>
                  <a:gd name="T8" fmla="*/ 272 w 272"/>
                  <a:gd name="T9" fmla="*/ 68 h 68"/>
                  <a:gd name="T10" fmla="*/ 136 w 272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68">
                    <a:moveTo>
                      <a:pt x="136" y="68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8"/>
                    </a:lnTo>
                    <a:lnTo>
                      <a:pt x="136" y="68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15"/>
              <p:cNvSpPr>
                <a:spLocks/>
              </p:cNvSpPr>
              <p:nvPr/>
            </p:nvSpPr>
            <p:spPr bwMode="auto">
              <a:xfrm>
                <a:off x="825500" y="610394"/>
                <a:ext cx="431800" cy="107950"/>
              </a:xfrm>
              <a:custGeom>
                <a:avLst/>
                <a:gdLst>
                  <a:gd name="T0" fmla="*/ 136 w 272"/>
                  <a:gd name="T1" fmla="*/ 68 h 68"/>
                  <a:gd name="T2" fmla="*/ 0 w 272"/>
                  <a:gd name="T3" fmla="*/ 68 h 68"/>
                  <a:gd name="T4" fmla="*/ 0 w 272"/>
                  <a:gd name="T5" fmla="*/ 0 h 68"/>
                  <a:gd name="T6" fmla="*/ 272 w 272"/>
                  <a:gd name="T7" fmla="*/ 0 h 68"/>
                  <a:gd name="T8" fmla="*/ 272 w 272"/>
                  <a:gd name="T9" fmla="*/ 68 h 68"/>
                  <a:gd name="T10" fmla="*/ 136 w 272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68">
                    <a:moveTo>
                      <a:pt x="136" y="68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8"/>
                    </a:lnTo>
                    <a:lnTo>
                      <a:pt x="136" y="68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Freeform 25"/>
              <p:cNvSpPr>
                <a:spLocks noEditPoints="1"/>
              </p:cNvSpPr>
              <p:nvPr/>
            </p:nvSpPr>
            <p:spPr bwMode="auto">
              <a:xfrm>
                <a:off x="1220788" y="1653382"/>
                <a:ext cx="2193925" cy="179388"/>
              </a:xfrm>
              <a:custGeom>
                <a:avLst/>
                <a:gdLst>
                  <a:gd name="T0" fmla="*/ 83 w 6101"/>
                  <a:gd name="T1" fmla="*/ 0 h 501"/>
                  <a:gd name="T2" fmla="*/ 0 w 6101"/>
                  <a:gd name="T3" fmla="*/ 83 h 501"/>
                  <a:gd name="T4" fmla="*/ 0 w 6101"/>
                  <a:gd name="T5" fmla="*/ 417 h 501"/>
                  <a:gd name="T6" fmla="*/ 83 w 6101"/>
                  <a:gd name="T7" fmla="*/ 501 h 501"/>
                  <a:gd name="T8" fmla="*/ 6017 w 6101"/>
                  <a:gd name="T9" fmla="*/ 501 h 501"/>
                  <a:gd name="T10" fmla="*/ 6101 w 6101"/>
                  <a:gd name="T11" fmla="*/ 417 h 501"/>
                  <a:gd name="T12" fmla="*/ 6101 w 6101"/>
                  <a:gd name="T13" fmla="*/ 83 h 501"/>
                  <a:gd name="T14" fmla="*/ 6017 w 6101"/>
                  <a:gd name="T15" fmla="*/ 0 h 501"/>
                  <a:gd name="T16" fmla="*/ 83 w 6101"/>
                  <a:gd name="T17" fmla="*/ 0 h 501"/>
                  <a:gd name="T18" fmla="*/ 0 w 6101"/>
                  <a:gd name="T19" fmla="*/ 0 h 501"/>
                  <a:gd name="T20" fmla="*/ 0 w 6101"/>
                  <a:gd name="T21" fmla="*/ 0 h 501"/>
                  <a:gd name="T22" fmla="*/ 6101 w 6101"/>
                  <a:gd name="T23" fmla="*/ 501 h 501"/>
                  <a:gd name="T24" fmla="*/ 6101 w 6101"/>
                  <a:gd name="T25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01" h="501">
                    <a:moveTo>
                      <a:pt x="83" y="0"/>
                    </a:moveTo>
                    <a:cubicBezTo>
                      <a:pt x="41" y="0"/>
                      <a:pt x="0" y="41"/>
                      <a:pt x="0" y="83"/>
                    </a:cubicBezTo>
                    <a:lnTo>
                      <a:pt x="0" y="417"/>
                    </a:lnTo>
                    <a:cubicBezTo>
                      <a:pt x="0" y="459"/>
                      <a:pt x="41" y="501"/>
                      <a:pt x="83" y="501"/>
                    </a:cubicBezTo>
                    <a:lnTo>
                      <a:pt x="6017" y="501"/>
                    </a:lnTo>
                    <a:cubicBezTo>
                      <a:pt x="6059" y="501"/>
                      <a:pt x="6101" y="459"/>
                      <a:pt x="6101" y="417"/>
                    </a:cubicBezTo>
                    <a:lnTo>
                      <a:pt x="6101" y="83"/>
                    </a:lnTo>
                    <a:cubicBezTo>
                      <a:pt x="6101" y="41"/>
                      <a:pt x="6059" y="0"/>
                      <a:pt x="6017" y="0"/>
                    </a:cubicBezTo>
                    <a:lnTo>
                      <a:pt x="83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6101" y="501"/>
                    </a:moveTo>
                    <a:lnTo>
                      <a:pt x="6101" y="50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Freeform 54"/>
              <p:cNvSpPr>
                <a:spLocks noEditPoints="1"/>
              </p:cNvSpPr>
              <p:nvPr/>
            </p:nvSpPr>
            <p:spPr bwMode="auto">
              <a:xfrm>
                <a:off x="1220788" y="573882"/>
                <a:ext cx="2193925" cy="180975"/>
              </a:xfrm>
              <a:custGeom>
                <a:avLst/>
                <a:gdLst>
                  <a:gd name="T0" fmla="*/ 83 w 6101"/>
                  <a:gd name="T1" fmla="*/ 0 h 501"/>
                  <a:gd name="T2" fmla="*/ 0 w 6101"/>
                  <a:gd name="T3" fmla="*/ 83 h 501"/>
                  <a:gd name="T4" fmla="*/ 0 w 6101"/>
                  <a:gd name="T5" fmla="*/ 417 h 501"/>
                  <a:gd name="T6" fmla="*/ 83 w 6101"/>
                  <a:gd name="T7" fmla="*/ 501 h 501"/>
                  <a:gd name="T8" fmla="*/ 6017 w 6101"/>
                  <a:gd name="T9" fmla="*/ 501 h 501"/>
                  <a:gd name="T10" fmla="*/ 6101 w 6101"/>
                  <a:gd name="T11" fmla="*/ 417 h 501"/>
                  <a:gd name="T12" fmla="*/ 6101 w 6101"/>
                  <a:gd name="T13" fmla="*/ 83 h 501"/>
                  <a:gd name="T14" fmla="*/ 6017 w 6101"/>
                  <a:gd name="T15" fmla="*/ 0 h 501"/>
                  <a:gd name="T16" fmla="*/ 83 w 6101"/>
                  <a:gd name="T17" fmla="*/ 0 h 501"/>
                  <a:gd name="T18" fmla="*/ 0 w 6101"/>
                  <a:gd name="T19" fmla="*/ 0 h 501"/>
                  <a:gd name="T20" fmla="*/ 0 w 6101"/>
                  <a:gd name="T21" fmla="*/ 0 h 501"/>
                  <a:gd name="T22" fmla="*/ 6101 w 6101"/>
                  <a:gd name="T23" fmla="*/ 501 h 501"/>
                  <a:gd name="T24" fmla="*/ 6101 w 6101"/>
                  <a:gd name="T25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01" h="501">
                    <a:moveTo>
                      <a:pt x="83" y="0"/>
                    </a:moveTo>
                    <a:cubicBezTo>
                      <a:pt x="41" y="0"/>
                      <a:pt x="0" y="41"/>
                      <a:pt x="0" y="83"/>
                    </a:cubicBezTo>
                    <a:lnTo>
                      <a:pt x="0" y="417"/>
                    </a:lnTo>
                    <a:cubicBezTo>
                      <a:pt x="0" y="459"/>
                      <a:pt x="41" y="501"/>
                      <a:pt x="83" y="501"/>
                    </a:cubicBezTo>
                    <a:lnTo>
                      <a:pt x="6017" y="501"/>
                    </a:lnTo>
                    <a:cubicBezTo>
                      <a:pt x="6059" y="501"/>
                      <a:pt x="6101" y="459"/>
                      <a:pt x="6101" y="417"/>
                    </a:cubicBezTo>
                    <a:lnTo>
                      <a:pt x="6101" y="83"/>
                    </a:lnTo>
                    <a:cubicBezTo>
                      <a:pt x="6101" y="41"/>
                      <a:pt x="6059" y="0"/>
                      <a:pt x="6017" y="0"/>
                    </a:cubicBezTo>
                    <a:lnTo>
                      <a:pt x="83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6101" y="501"/>
                    </a:moveTo>
                    <a:lnTo>
                      <a:pt x="6101" y="50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Freeform 83"/>
              <p:cNvSpPr>
                <a:spLocks noEditPoints="1"/>
              </p:cNvSpPr>
              <p:nvPr/>
            </p:nvSpPr>
            <p:spPr bwMode="auto">
              <a:xfrm>
                <a:off x="1293813" y="394494"/>
                <a:ext cx="250825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Freeform 112"/>
              <p:cNvSpPr>
                <a:spLocks noEditPoints="1"/>
              </p:cNvSpPr>
              <p:nvPr/>
            </p:nvSpPr>
            <p:spPr bwMode="auto">
              <a:xfrm>
                <a:off x="1652588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8" name="Freeform 141"/>
              <p:cNvSpPr>
                <a:spLocks noEditPoints="1"/>
              </p:cNvSpPr>
              <p:nvPr/>
            </p:nvSpPr>
            <p:spPr bwMode="auto">
              <a:xfrm>
                <a:off x="2011363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Freeform 170"/>
              <p:cNvSpPr>
                <a:spLocks noEditPoints="1"/>
              </p:cNvSpPr>
              <p:nvPr/>
            </p:nvSpPr>
            <p:spPr bwMode="auto">
              <a:xfrm>
                <a:off x="2371725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Freeform 199"/>
              <p:cNvSpPr>
                <a:spLocks noEditPoints="1"/>
              </p:cNvSpPr>
              <p:nvPr/>
            </p:nvSpPr>
            <p:spPr bwMode="auto">
              <a:xfrm>
                <a:off x="2730500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" name="Freeform 229"/>
              <p:cNvSpPr>
                <a:spLocks noEditPoints="1"/>
              </p:cNvSpPr>
              <p:nvPr/>
            </p:nvSpPr>
            <p:spPr bwMode="auto">
              <a:xfrm>
                <a:off x="3090863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90" name="Gruppieren 89"/>
            <p:cNvGrpSpPr>
              <a:grpSpLocks noChangeAspect="1"/>
            </p:cNvGrpSpPr>
            <p:nvPr/>
          </p:nvGrpSpPr>
          <p:grpSpPr>
            <a:xfrm>
              <a:off x="3779912" y="4149080"/>
              <a:ext cx="1005620" cy="656940"/>
              <a:chOff x="825500" y="394494"/>
              <a:chExt cx="2589213" cy="1617663"/>
            </a:xfrm>
          </p:grpSpPr>
          <p:sp>
            <p:nvSpPr>
              <p:cNvPr id="91" name="Freeform 5"/>
              <p:cNvSpPr>
                <a:spLocks/>
              </p:cNvSpPr>
              <p:nvPr/>
            </p:nvSpPr>
            <p:spPr bwMode="auto">
              <a:xfrm>
                <a:off x="825500" y="1688307"/>
                <a:ext cx="431800" cy="107950"/>
              </a:xfrm>
              <a:custGeom>
                <a:avLst/>
                <a:gdLst>
                  <a:gd name="T0" fmla="*/ 136 w 272"/>
                  <a:gd name="T1" fmla="*/ 68 h 68"/>
                  <a:gd name="T2" fmla="*/ 0 w 272"/>
                  <a:gd name="T3" fmla="*/ 68 h 68"/>
                  <a:gd name="T4" fmla="*/ 0 w 272"/>
                  <a:gd name="T5" fmla="*/ 0 h 68"/>
                  <a:gd name="T6" fmla="*/ 272 w 272"/>
                  <a:gd name="T7" fmla="*/ 0 h 68"/>
                  <a:gd name="T8" fmla="*/ 272 w 272"/>
                  <a:gd name="T9" fmla="*/ 68 h 68"/>
                  <a:gd name="T10" fmla="*/ 136 w 272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68">
                    <a:moveTo>
                      <a:pt x="136" y="68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8"/>
                    </a:lnTo>
                    <a:lnTo>
                      <a:pt x="136" y="68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825500" y="610394"/>
                <a:ext cx="431800" cy="107950"/>
              </a:xfrm>
              <a:custGeom>
                <a:avLst/>
                <a:gdLst>
                  <a:gd name="T0" fmla="*/ 136 w 272"/>
                  <a:gd name="T1" fmla="*/ 68 h 68"/>
                  <a:gd name="T2" fmla="*/ 0 w 272"/>
                  <a:gd name="T3" fmla="*/ 68 h 68"/>
                  <a:gd name="T4" fmla="*/ 0 w 272"/>
                  <a:gd name="T5" fmla="*/ 0 h 68"/>
                  <a:gd name="T6" fmla="*/ 272 w 272"/>
                  <a:gd name="T7" fmla="*/ 0 h 68"/>
                  <a:gd name="T8" fmla="*/ 272 w 272"/>
                  <a:gd name="T9" fmla="*/ 68 h 68"/>
                  <a:gd name="T10" fmla="*/ 136 w 272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68">
                    <a:moveTo>
                      <a:pt x="136" y="68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8"/>
                    </a:lnTo>
                    <a:lnTo>
                      <a:pt x="136" y="68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Freeform 25"/>
              <p:cNvSpPr>
                <a:spLocks noEditPoints="1"/>
              </p:cNvSpPr>
              <p:nvPr/>
            </p:nvSpPr>
            <p:spPr bwMode="auto">
              <a:xfrm>
                <a:off x="1220788" y="1653382"/>
                <a:ext cx="2193925" cy="179388"/>
              </a:xfrm>
              <a:custGeom>
                <a:avLst/>
                <a:gdLst>
                  <a:gd name="T0" fmla="*/ 83 w 6101"/>
                  <a:gd name="T1" fmla="*/ 0 h 501"/>
                  <a:gd name="T2" fmla="*/ 0 w 6101"/>
                  <a:gd name="T3" fmla="*/ 83 h 501"/>
                  <a:gd name="T4" fmla="*/ 0 w 6101"/>
                  <a:gd name="T5" fmla="*/ 417 h 501"/>
                  <a:gd name="T6" fmla="*/ 83 w 6101"/>
                  <a:gd name="T7" fmla="*/ 501 h 501"/>
                  <a:gd name="T8" fmla="*/ 6017 w 6101"/>
                  <a:gd name="T9" fmla="*/ 501 h 501"/>
                  <a:gd name="T10" fmla="*/ 6101 w 6101"/>
                  <a:gd name="T11" fmla="*/ 417 h 501"/>
                  <a:gd name="T12" fmla="*/ 6101 w 6101"/>
                  <a:gd name="T13" fmla="*/ 83 h 501"/>
                  <a:gd name="T14" fmla="*/ 6017 w 6101"/>
                  <a:gd name="T15" fmla="*/ 0 h 501"/>
                  <a:gd name="T16" fmla="*/ 83 w 6101"/>
                  <a:gd name="T17" fmla="*/ 0 h 501"/>
                  <a:gd name="T18" fmla="*/ 0 w 6101"/>
                  <a:gd name="T19" fmla="*/ 0 h 501"/>
                  <a:gd name="T20" fmla="*/ 0 w 6101"/>
                  <a:gd name="T21" fmla="*/ 0 h 501"/>
                  <a:gd name="T22" fmla="*/ 6101 w 6101"/>
                  <a:gd name="T23" fmla="*/ 501 h 501"/>
                  <a:gd name="T24" fmla="*/ 6101 w 6101"/>
                  <a:gd name="T25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01" h="501">
                    <a:moveTo>
                      <a:pt x="83" y="0"/>
                    </a:moveTo>
                    <a:cubicBezTo>
                      <a:pt x="41" y="0"/>
                      <a:pt x="0" y="41"/>
                      <a:pt x="0" y="83"/>
                    </a:cubicBezTo>
                    <a:lnTo>
                      <a:pt x="0" y="417"/>
                    </a:lnTo>
                    <a:cubicBezTo>
                      <a:pt x="0" y="459"/>
                      <a:pt x="41" y="501"/>
                      <a:pt x="83" y="501"/>
                    </a:cubicBezTo>
                    <a:lnTo>
                      <a:pt x="6017" y="501"/>
                    </a:lnTo>
                    <a:cubicBezTo>
                      <a:pt x="6059" y="501"/>
                      <a:pt x="6101" y="459"/>
                      <a:pt x="6101" y="417"/>
                    </a:cubicBezTo>
                    <a:lnTo>
                      <a:pt x="6101" y="83"/>
                    </a:lnTo>
                    <a:cubicBezTo>
                      <a:pt x="6101" y="41"/>
                      <a:pt x="6059" y="0"/>
                      <a:pt x="6017" y="0"/>
                    </a:cubicBezTo>
                    <a:lnTo>
                      <a:pt x="83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6101" y="501"/>
                    </a:moveTo>
                    <a:lnTo>
                      <a:pt x="6101" y="50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Freeform 54"/>
              <p:cNvSpPr>
                <a:spLocks noEditPoints="1"/>
              </p:cNvSpPr>
              <p:nvPr/>
            </p:nvSpPr>
            <p:spPr bwMode="auto">
              <a:xfrm>
                <a:off x="1220788" y="573882"/>
                <a:ext cx="2193925" cy="180975"/>
              </a:xfrm>
              <a:custGeom>
                <a:avLst/>
                <a:gdLst>
                  <a:gd name="T0" fmla="*/ 83 w 6101"/>
                  <a:gd name="T1" fmla="*/ 0 h 501"/>
                  <a:gd name="T2" fmla="*/ 0 w 6101"/>
                  <a:gd name="T3" fmla="*/ 83 h 501"/>
                  <a:gd name="T4" fmla="*/ 0 w 6101"/>
                  <a:gd name="T5" fmla="*/ 417 h 501"/>
                  <a:gd name="T6" fmla="*/ 83 w 6101"/>
                  <a:gd name="T7" fmla="*/ 501 h 501"/>
                  <a:gd name="T8" fmla="*/ 6017 w 6101"/>
                  <a:gd name="T9" fmla="*/ 501 h 501"/>
                  <a:gd name="T10" fmla="*/ 6101 w 6101"/>
                  <a:gd name="T11" fmla="*/ 417 h 501"/>
                  <a:gd name="T12" fmla="*/ 6101 w 6101"/>
                  <a:gd name="T13" fmla="*/ 83 h 501"/>
                  <a:gd name="T14" fmla="*/ 6017 w 6101"/>
                  <a:gd name="T15" fmla="*/ 0 h 501"/>
                  <a:gd name="T16" fmla="*/ 83 w 6101"/>
                  <a:gd name="T17" fmla="*/ 0 h 501"/>
                  <a:gd name="T18" fmla="*/ 0 w 6101"/>
                  <a:gd name="T19" fmla="*/ 0 h 501"/>
                  <a:gd name="T20" fmla="*/ 0 w 6101"/>
                  <a:gd name="T21" fmla="*/ 0 h 501"/>
                  <a:gd name="T22" fmla="*/ 6101 w 6101"/>
                  <a:gd name="T23" fmla="*/ 501 h 501"/>
                  <a:gd name="T24" fmla="*/ 6101 w 6101"/>
                  <a:gd name="T25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01" h="501">
                    <a:moveTo>
                      <a:pt x="83" y="0"/>
                    </a:moveTo>
                    <a:cubicBezTo>
                      <a:pt x="41" y="0"/>
                      <a:pt x="0" y="41"/>
                      <a:pt x="0" y="83"/>
                    </a:cubicBezTo>
                    <a:lnTo>
                      <a:pt x="0" y="417"/>
                    </a:lnTo>
                    <a:cubicBezTo>
                      <a:pt x="0" y="459"/>
                      <a:pt x="41" y="501"/>
                      <a:pt x="83" y="501"/>
                    </a:cubicBezTo>
                    <a:lnTo>
                      <a:pt x="6017" y="501"/>
                    </a:lnTo>
                    <a:cubicBezTo>
                      <a:pt x="6059" y="501"/>
                      <a:pt x="6101" y="459"/>
                      <a:pt x="6101" y="417"/>
                    </a:cubicBezTo>
                    <a:lnTo>
                      <a:pt x="6101" y="83"/>
                    </a:lnTo>
                    <a:cubicBezTo>
                      <a:pt x="6101" y="41"/>
                      <a:pt x="6059" y="0"/>
                      <a:pt x="6017" y="0"/>
                    </a:cubicBezTo>
                    <a:lnTo>
                      <a:pt x="83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6101" y="501"/>
                    </a:moveTo>
                    <a:lnTo>
                      <a:pt x="6101" y="50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Freeform 83"/>
              <p:cNvSpPr>
                <a:spLocks noEditPoints="1"/>
              </p:cNvSpPr>
              <p:nvPr/>
            </p:nvSpPr>
            <p:spPr bwMode="auto">
              <a:xfrm>
                <a:off x="1293813" y="394494"/>
                <a:ext cx="250825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6" name="Freeform 112"/>
              <p:cNvSpPr>
                <a:spLocks noEditPoints="1"/>
              </p:cNvSpPr>
              <p:nvPr/>
            </p:nvSpPr>
            <p:spPr bwMode="auto">
              <a:xfrm>
                <a:off x="1652588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7" name="Freeform 141"/>
              <p:cNvSpPr>
                <a:spLocks noEditPoints="1"/>
              </p:cNvSpPr>
              <p:nvPr/>
            </p:nvSpPr>
            <p:spPr bwMode="auto">
              <a:xfrm>
                <a:off x="2011363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Freeform 170"/>
              <p:cNvSpPr>
                <a:spLocks noEditPoints="1"/>
              </p:cNvSpPr>
              <p:nvPr/>
            </p:nvSpPr>
            <p:spPr bwMode="auto">
              <a:xfrm>
                <a:off x="2371725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Freeform 199"/>
              <p:cNvSpPr>
                <a:spLocks noEditPoints="1"/>
              </p:cNvSpPr>
              <p:nvPr/>
            </p:nvSpPr>
            <p:spPr bwMode="auto">
              <a:xfrm>
                <a:off x="2730500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229"/>
              <p:cNvSpPr>
                <a:spLocks noEditPoints="1"/>
              </p:cNvSpPr>
              <p:nvPr/>
            </p:nvSpPr>
            <p:spPr bwMode="auto">
              <a:xfrm>
                <a:off x="3090863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77" name="Gruppieren 76"/>
            <p:cNvGrpSpPr>
              <a:grpSpLocks noChangeAspect="1"/>
            </p:cNvGrpSpPr>
            <p:nvPr/>
          </p:nvGrpSpPr>
          <p:grpSpPr>
            <a:xfrm>
              <a:off x="2843808" y="4149080"/>
              <a:ext cx="1005620" cy="656940"/>
              <a:chOff x="825500" y="394494"/>
              <a:chExt cx="2589213" cy="1617663"/>
            </a:xfrm>
          </p:grpSpPr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825500" y="1688307"/>
                <a:ext cx="431800" cy="107950"/>
              </a:xfrm>
              <a:custGeom>
                <a:avLst/>
                <a:gdLst>
                  <a:gd name="T0" fmla="*/ 136 w 272"/>
                  <a:gd name="T1" fmla="*/ 68 h 68"/>
                  <a:gd name="T2" fmla="*/ 0 w 272"/>
                  <a:gd name="T3" fmla="*/ 68 h 68"/>
                  <a:gd name="T4" fmla="*/ 0 w 272"/>
                  <a:gd name="T5" fmla="*/ 0 h 68"/>
                  <a:gd name="T6" fmla="*/ 272 w 272"/>
                  <a:gd name="T7" fmla="*/ 0 h 68"/>
                  <a:gd name="T8" fmla="*/ 272 w 272"/>
                  <a:gd name="T9" fmla="*/ 68 h 68"/>
                  <a:gd name="T10" fmla="*/ 136 w 272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68">
                    <a:moveTo>
                      <a:pt x="136" y="68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8"/>
                    </a:lnTo>
                    <a:lnTo>
                      <a:pt x="136" y="68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825500" y="610394"/>
                <a:ext cx="431800" cy="107950"/>
              </a:xfrm>
              <a:custGeom>
                <a:avLst/>
                <a:gdLst>
                  <a:gd name="T0" fmla="*/ 136 w 272"/>
                  <a:gd name="T1" fmla="*/ 68 h 68"/>
                  <a:gd name="T2" fmla="*/ 0 w 272"/>
                  <a:gd name="T3" fmla="*/ 68 h 68"/>
                  <a:gd name="T4" fmla="*/ 0 w 272"/>
                  <a:gd name="T5" fmla="*/ 0 h 68"/>
                  <a:gd name="T6" fmla="*/ 272 w 272"/>
                  <a:gd name="T7" fmla="*/ 0 h 68"/>
                  <a:gd name="T8" fmla="*/ 272 w 272"/>
                  <a:gd name="T9" fmla="*/ 68 h 68"/>
                  <a:gd name="T10" fmla="*/ 136 w 272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68">
                    <a:moveTo>
                      <a:pt x="136" y="68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8"/>
                    </a:lnTo>
                    <a:lnTo>
                      <a:pt x="136" y="68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" name="Freeform 25"/>
              <p:cNvSpPr>
                <a:spLocks noEditPoints="1"/>
              </p:cNvSpPr>
              <p:nvPr/>
            </p:nvSpPr>
            <p:spPr bwMode="auto">
              <a:xfrm>
                <a:off x="1220788" y="1653382"/>
                <a:ext cx="2193925" cy="179388"/>
              </a:xfrm>
              <a:custGeom>
                <a:avLst/>
                <a:gdLst>
                  <a:gd name="T0" fmla="*/ 83 w 6101"/>
                  <a:gd name="T1" fmla="*/ 0 h 501"/>
                  <a:gd name="T2" fmla="*/ 0 w 6101"/>
                  <a:gd name="T3" fmla="*/ 83 h 501"/>
                  <a:gd name="T4" fmla="*/ 0 w 6101"/>
                  <a:gd name="T5" fmla="*/ 417 h 501"/>
                  <a:gd name="T6" fmla="*/ 83 w 6101"/>
                  <a:gd name="T7" fmla="*/ 501 h 501"/>
                  <a:gd name="T8" fmla="*/ 6017 w 6101"/>
                  <a:gd name="T9" fmla="*/ 501 h 501"/>
                  <a:gd name="T10" fmla="*/ 6101 w 6101"/>
                  <a:gd name="T11" fmla="*/ 417 h 501"/>
                  <a:gd name="T12" fmla="*/ 6101 w 6101"/>
                  <a:gd name="T13" fmla="*/ 83 h 501"/>
                  <a:gd name="T14" fmla="*/ 6017 w 6101"/>
                  <a:gd name="T15" fmla="*/ 0 h 501"/>
                  <a:gd name="T16" fmla="*/ 83 w 6101"/>
                  <a:gd name="T17" fmla="*/ 0 h 501"/>
                  <a:gd name="T18" fmla="*/ 0 w 6101"/>
                  <a:gd name="T19" fmla="*/ 0 h 501"/>
                  <a:gd name="T20" fmla="*/ 0 w 6101"/>
                  <a:gd name="T21" fmla="*/ 0 h 501"/>
                  <a:gd name="T22" fmla="*/ 6101 w 6101"/>
                  <a:gd name="T23" fmla="*/ 501 h 501"/>
                  <a:gd name="T24" fmla="*/ 6101 w 6101"/>
                  <a:gd name="T25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01" h="501">
                    <a:moveTo>
                      <a:pt x="83" y="0"/>
                    </a:moveTo>
                    <a:cubicBezTo>
                      <a:pt x="41" y="0"/>
                      <a:pt x="0" y="41"/>
                      <a:pt x="0" y="83"/>
                    </a:cubicBezTo>
                    <a:lnTo>
                      <a:pt x="0" y="417"/>
                    </a:lnTo>
                    <a:cubicBezTo>
                      <a:pt x="0" y="459"/>
                      <a:pt x="41" y="501"/>
                      <a:pt x="83" y="501"/>
                    </a:cubicBezTo>
                    <a:lnTo>
                      <a:pt x="6017" y="501"/>
                    </a:lnTo>
                    <a:cubicBezTo>
                      <a:pt x="6059" y="501"/>
                      <a:pt x="6101" y="459"/>
                      <a:pt x="6101" y="417"/>
                    </a:cubicBezTo>
                    <a:lnTo>
                      <a:pt x="6101" y="83"/>
                    </a:lnTo>
                    <a:cubicBezTo>
                      <a:pt x="6101" y="41"/>
                      <a:pt x="6059" y="0"/>
                      <a:pt x="6017" y="0"/>
                    </a:cubicBezTo>
                    <a:lnTo>
                      <a:pt x="83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6101" y="501"/>
                    </a:moveTo>
                    <a:lnTo>
                      <a:pt x="6101" y="50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" name="Freeform 54"/>
              <p:cNvSpPr>
                <a:spLocks noEditPoints="1"/>
              </p:cNvSpPr>
              <p:nvPr/>
            </p:nvSpPr>
            <p:spPr bwMode="auto">
              <a:xfrm>
                <a:off x="1220788" y="573882"/>
                <a:ext cx="2193925" cy="180975"/>
              </a:xfrm>
              <a:custGeom>
                <a:avLst/>
                <a:gdLst>
                  <a:gd name="T0" fmla="*/ 83 w 6101"/>
                  <a:gd name="T1" fmla="*/ 0 h 501"/>
                  <a:gd name="T2" fmla="*/ 0 w 6101"/>
                  <a:gd name="T3" fmla="*/ 83 h 501"/>
                  <a:gd name="T4" fmla="*/ 0 w 6101"/>
                  <a:gd name="T5" fmla="*/ 417 h 501"/>
                  <a:gd name="T6" fmla="*/ 83 w 6101"/>
                  <a:gd name="T7" fmla="*/ 501 h 501"/>
                  <a:gd name="T8" fmla="*/ 6017 w 6101"/>
                  <a:gd name="T9" fmla="*/ 501 h 501"/>
                  <a:gd name="T10" fmla="*/ 6101 w 6101"/>
                  <a:gd name="T11" fmla="*/ 417 h 501"/>
                  <a:gd name="T12" fmla="*/ 6101 w 6101"/>
                  <a:gd name="T13" fmla="*/ 83 h 501"/>
                  <a:gd name="T14" fmla="*/ 6017 w 6101"/>
                  <a:gd name="T15" fmla="*/ 0 h 501"/>
                  <a:gd name="T16" fmla="*/ 83 w 6101"/>
                  <a:gd name="T17" fmla="*/ 0 h 501"/>
                  <a:gd name="T18" fmla="*/ 0 w 6101"/>
                  <a:gd name="T19" fmla="*/ 0 h 501"/>
                  <a:gd name="T20" fmla="*/ 0 w 6101"/>
                  <a:gd name="T21" fmla="*/ 0 h 501"/>
                  <a:gd name="T22" fmla="*/ 6101 w 6101"/>
                  <a:gd name="T23" fmla="*/ 501 h 501"/>
                  <a:gd name="T24" fmla="*/ 6101 w 6101"/>
                  <a:gd name="T25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01" h="501">
                    <a:moveTo>
                      <a:pt x="83" y="0"/>
                    </a:moveTo>
                    <a:cubicBezTo>
                      <a:pt x="41" y="0"/>
                      <a:pt x="0" y="41"/>
                      <a:pt x="0" y="83"/>
                    </a:cubicBezTo>
                    <a:lnTo>
                      <a:pt x="0" y="417"/>
                    </a:lnTo>
                    <a:cubicBezTo>
                      <a:pt x="0" y="459"/>
                      <a:pt x="41" y="501"/>
                      <a:pt x="83" y="501"/>
                    </a:cubicBezTo>
                    <a:lnTo>
                      <a:pt x="6017" y="501"/>
                    </a:lnTo>
                    <a:cubicBezTo>
                      <a:pt x="6059" y="501"/>
                      <a:pt x="6101" y="459"/>
                      <a:pt x="6101" y="417"/>
                    </a:cubicBezTo>
                    <a:lnTo>
                      <a:pt x="6101" y="83"/>
                    </a:lnTo>
                    <a:cubicBezTo>
                      <a:pt x="6101" y="41"/>
                      <a:pt x="6059" y="0"/>
                      <a:pt x="6017" y="0"/>
                    </a:cubicBezTo>
                    <a:lnTo>
                      <a:pt x="83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6101" y="501"/>
                    </a:moveTo>
                    <a:lnTo>
                      <a:pt x="6101" y="50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" name="Freeform 83"/>
              <p:cNvSpPr>
                <a:spLocks noEditPoints="1"/>
              </p:cNvSpPr>
              <p:nvPr/>
            </p:nvSpPr>
            <p:spPr bwMode="auto">
              <a:xfrm>
                <a:off x="1293813" y="394494"/>
                <a:ext cx="250825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112"/>
              <p:cNvSpPr>
                <a:spLocks noEditPoints="1"/>
              </p:cNvSpPr>
              <p:nvPr/>
            </p:nvSpPr>
            <p:spPr bwMode="auto">
              <a:xfrm>
                <a:off x="1652588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" name="Freeform 141"/>
              <p:cNvSpPr>
                <a:spLocks noEditPoints="1"/>
              </p:cNvSpPr>
              <p:nvPr/>
            </p:nvSpPr>
            <p:spPr bwMode="auto">
              <a:xfrm>
                <a:off x="2011363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5" name="Freeform 170"/>
              <p:cNvSpPr>
                <a:spLocks noEditPoints="1"/>
              </p:cNvSpPr>
              <p:nvPr/>
            </p:nvSpPr>
            <p:spPr bwMode="auto">
              <a:xfrm>
                <a:off x="2371725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6" name="Freeform 199"/>
              <p:cNvSpPr>
                <a:spLocks noEditPoints="1"/>
              </p:cNvSpPr>
              <p:nvPr/>
            </p:nvSpPr>
            <p:spPr bwMode="auto">
              <a:xfrm>
                <a:off x="2730500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7" name="Freeform 229"/>
              <p:cNvSpPr>
                <a:spLocks noEditPoints="1"/>
              </p:cNvSpPr>
              <p:nvPr/>
            </p:nvSpPr>
            <p:spPr bwMode="auto">
              <a:xfrm>
                <a:off x="3090863" y="394494"/>
                <a:ext cx="252413" cy="1617663"/>
              </a:xfrm>
              <a:custGeom>
                <a:avLst/>
                <a:gdLst>
                  <a:gd name="T0" fmla="*/ 116 w 701"/>
                  <a:gd name="T1" fmla="*/ 0 h 4501"/>
                  <a:gd name="T2" fmla="*/ 0 w 701"/>
                  <a:gd name="T3" fmla="*/ 116 h 4501"/>
                  <a:gd name="T4" fmla="*/ 0 w 701"/>
                  <a:gd name="T5" fmla="*/ 4384 h 4501"/>
                  <a:gd name="T6" fmla="*/ 116 w 701"/>
                  <a:gd name="T7" fmla="*/ 4501 h 4501"/>
                  <a:gd name="T8" fmla="*/ 584 w 701"/>
                  <a:gd name="T9" fmla="*/ 4501 h 4501"/>
                  <a:gd name="T10" fmla="*/ 701 w 701"/>
                  <a:gd name="T11" fmla="*/ 4384 h 4501"/>
                  <a:gd name="T12" fmla="*/ 701 w 701"/>
                  <a:gd name="T13" fmla="*/ 116 h 4501"/>
                  <a:gd name="T14" fmla="*/ 584 w 701"/>
                  <a:gd name="T15" fmla="*/ 0 h 4501"/>
                  <a:gd name="T16" fmla="*/ 116 w 701"/>
                  <a:gd name="T17" fmla="*/ 0 h 4501"/>
                  <a:gd name="T18" fmla="*/ 0 w 701"/>
                  <a:gd name="T19" fmla="*/ 0 h 4501"/>
                  <a:gd name="T20" fmla="*/ 0 w 701"/>
                  <a:gd name="T21" fmla="*/ 0 h 4501"/>
                  <a:gd name="T22" fmla="*/ 701 w 701"/>
                  <a:gd name="T23" fmla="*/ 4501 h 4501"/>
                  <a:gd name="T24" fmla="*/ 701 w 701"/>
                  <a:gd name="T25" fmla="*/ 4501 h 4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1" h="4501">
                    <a:moveTo>
                      <a:pt x="116" y="0"/>
                    </a:moveTo>
                    <a:cubicBezTo>
                      <a:pt x="58" y="0"/>
                      <a:pt x="0" y="58"/>
                      <a:pt x="0" y="116"/>
                    </a:cubicBezTo>
                    <a:lnTo>
                      <a:pt x="0" y="4384"/>
                    </a:lnTo>
                    <a:cubicBezTo>
                      <a:pt x="0" y="4442"/>
                      <a:pt x="58" y="4501"/>
                      <a:pt x="116" y="4501"/>
                    </a:cubicBezTo>
                    <a:lnTo>
                      <a:pt x="584" y="4501"/>
                    </a:lnTo>
                    <a:cubicBezTo>
                      <a:pt x="642" y="4501"/>
                      <a:pt x="701" y="4442"/>
                      <a:pt x="701" y="4384"/>
                    </a:cubicBezTo>
                    <a:lnTo>
                      <a:pt x="701" y="116"/>
                    </a:lnTo>
                    <a:cubicBezTo>
                      <a:pt x="701" y="58"/>
                      <a:pt x="642" y="0"/>
                      <a:pt x="584" y="0"/>
                    </a:cubicBezTo>
                    <a:lnTo>
                      <a:pt x="11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4501"/>
                    </a:moveTo>
                    <a:lnTo>
                      <a:pt x="701" y="4501"/>
                    </a:lnTo>
                    <a:close/>
                  </a:path>
                </a:pathLst>
              </a:custGeom>
              <a:gradFill>
                <a:gsLst>
                  <a:gs pos="20000">
                    <a:srgbClr val="CCCC00"/>
                  </a:gs>
                  <a:gs pos="73000">
                    <a:schemeClr val="bg2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8" name="Freeform 258"/>
              <p:cNvSpPr>
                <a:spLocks noEditPoints="1"/>
              </p:cNvSpPr>
              <p:nvPr/>
            </p:nvSpPr>
            <p:spPr bwMode="auto">
              <a:xfrm>
                <a:off x="896938" y="538957"/>
                <a:ext cx="252413" cy="250825"/>
              </a:xfrm>
              <a:custGeom>
                <a:avLst/>
                <a:gdLst>
                  <a:gd name="T0" fmla="*/ 350 w 701"/>
                  <a:gd name="T1" fmla="*/ 0 h 701"/>
                  <a:gd name="T2" fmla="*/ 700 w 701"/>
                  <a:gd name="T3" fmla="*/ 350 h 701"/>
                  <a:gd name="T4" fmla="*/ 350 w 701"/>
                  <a:gd name="T5" fmla="*/ 700 h 701"/>
                  <a:gd name="T6" fmla="*/ 0 w 701"/>
                  <a:gd name="T7" fmla="*/ 350 h 701"/>
                  <a:gd name="T8" fmla="*/ 350 w 701"/>
                  <a:gd name="T9" fmla="*/ 0 h 701"/>
                  <a:gd name="T10" fmla="*/ 0 w 701"/>
                  <a:gd name="T11" fmla="*/ 0 h 701"/>
                  <a:gd name="T12" fmla="*/ 0 w 701"/>
                  <a:gd name="T13" fmla="*/ 0 h 701"/>
                  <a:gd name="T14" fmla="*/ 701 w 701"/>
                  <a:gd name="T15" fmla="*/ 701 h 701"/>
                  <a:gd name="T16" fmla="*/ 701 w 701"/>
                  <a:gd name="T17" fmla="*/ 701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1" h="701">
                    <a:moveTo>
                      <a:pt x="350" y="0"/>
                    </a:moveTo>
                    <a:cubicBezTo>
                      <a:pt x="548" y="0"/>
                      <a:pt x="700" y="152"/>
                      <a:pt x="700" y="350"/>
                    </a:cubicBezTo>
                    <a:cubicBezTo>
                      <a:pt x="700" y="548"/>
                      <a:pt x="548" y="700"/>
                      <a:pt x="350" y="700"/>
                    </a:cubicBezTo>
                    <a:cubicBezTo>
                      <a:pt x="152" y="700"/>
                      <a:pt x="0" y="548"/>
                      <a:pt x="0" y="350"/>
                    </a:cubicBezTo>
                    <a:cubicBezTo>
                      <a:pt x="0" y="152"/>
                      <a:pt x="152" y="0"/>
                      <a:pt x="350" y="0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701" y="701"/>
                    </a:moveTo>
                    <a:lnTo>
                      <a:pt x="701" y="70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Freeform 275"/>
              <p:cNvSpPr>
                <a:spLocks noEditPoints="1"/>
              </p:cNvSpPr>
              <p:nvPr/>
            </p:nvSpPr>
            <p:spPr bwMode="auto">
              <a:xfrm>
                <a:off x="933450" y="573882"/>
                <a:ext cx="179388" cy="180975"/>
              </a:xfrm>
              <a:custGeom>
                <a:avLst/>
                <a:gdLst>
                  <a:gd name="T0" fmla="*/ 250 w 501"/>
                  <a:gd name="T1" fmla="*/ 0 h 501"/>
                  <a:gd name="T2" fmla="*/ 500 w 501"/>
                  <a:gd name="T3" fmla="*/ 250 h 501"/>
                  <a:gd name="T4" fmla="*/ 250 w 501"/>
                  <a:gd name="T5" fmla="*/ 500 h 501"/>
                  <a:gd name="T6" fmla="*/ 0 w 501"/>
                  <a:gd name="T7" fmla="*/ 250 h 501"/>
                  <a:gd name="T8" fmla="*/ 250 w 501"/>
                  <a:gd name="T9" fmla="*/ 0 h 501"/>
                  <a:gd name="T10" fmla="*/ 0 w 501"/>
                  <a:gd name="T11" fmla="*/ 0 h 501"/>
                  <a:gd name="T12" fmla="*/ 0 w 501"/>
                  <a:gd name="T13" fmla="*/ 0 h 501"/>
                  <a:gd name="T14" fmla="*/ 501 w 501"/>
                  <a:gd name="T15" fmla="*/ 501 h 501"/>
                  <a:gd name="T16" fmla="*/ 501 w 501"/>
                  <a:gd name="T17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501">
                    <a:moveTo>
                      <a:pt x="250" y="0"/>
                    </a:moveTo>
                    <a:cubicBezTo>
                      <a:pt x="392" y="0"/>
                      <a:pt x="500" y="108"/>
                      <a:pt x="500" y="250"/>
                    </a:cubicBezTo>
                    <a:cubicBezTo>
                      <a:pt x="500" y="392"/>
                      <a:pt x="392" y="500"/>
                      <a:pt x="250" y="500"/>
                    </a:cubicBezTo>
                    <a:cubicBezTo>
                      <a:pt x="108" y="500"/>
                      <a:pt x="0" y="392"/>
                      <a:pt x="0" y="250"/>
                    </a:cubicBezTo>
                    <a:cubicBezTo>
                      <a:pt x="0" y="108"/>
                      <a:pt x="108" y="0"/>
                      <a:pt x="250" y="0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501" y="501"/>
                    </a:moveTo>
                    <a:lnTo>
                      <a:pt x="501" y="50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13" name="Inhaltsplatzhalter 37"/>
          <p:cNvSpPr txBox="1">
            <a:spLocks/>
          </p:cNvSpPr>
          <p:nvPr/>
        </p:nvSpPr>
        <p:spPr>
          <a:xfrm>
            <a:off x="6082035" y="1312447"/>
            <a:ext cx="3061965" cy="29881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47675" indent="-44767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1793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179388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 smtClean="0"/>
              <a:t>Niedrigere Temperatur:</a:t>
            </a:r>
          </a:p>
          <a:p>
            <a:r>
              <a:rPr lang="de-DE" sz="2800" dirty="0" smtClean="0"/>
              <a:t>Größere Heizfläche </a:t>
            </a:r>
          </a:p>
          <a:p>
            <a:r>
              <a:rPr lang="de-DE" sz="2800" dirty="0" smtClean="0"/>
              <a:t>Evtl. Nachheizen, z.B. mit Wärmepumpe</a:t>
            </a:r>
          </a:p>
        </p:txBody>
      </p:sp>
    </p:spTree>
    <p:extLst>
      <p:ext uri="{BB962C8B-B14F-4D97-AF65-F5344CB8AC3E}">
        <p14:creationId xmlns:p14="http://schemas.microsoft.com/office/powerpoint/2010/main" val="3402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Fernwärme-Generationen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5724128" y="5996226"/>
            <a:ext cx="3340234" cy="8617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e-DE" sz="1400" i="1" dirty="0" smtClean="0">
                <a:solidFill>
                  <a:schemeClr val="tx2"/>
                </a:solidFill>
              </a:rPr>
              <a:t>Frei nach: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H</a:t>
            </a:r>
            <a:r>
              <a:rPr lang="en-US" sz="1400" dirty="0">
                <a:solidFill>
                  <a:schemeClr val="tx2"/>
                </a:solidFill>
              </a:rPr>
              <a:t>. Lund et al</a:t>
            </a:r>
            <a:r>
              <a:rPr lang="en-US" sz="1400" dirty="0" smtClean="0">
                <a:solidFill>
                  <a:schemeClr val="tx2"/>
                </a:solidFill>
              </a:rPr>
              <a:t>., “4th </a:t>
            </a:r>
            <a:r>
              <a:rPr lang="en-US" sz="1400" dirty="0">
                <a:solidFill>
                  <a:schemeClr val="tx2"/>
                </a:solidFill>
              </a:rPr>
              <a:t>Generation District Heating (</a:t>
            </a:r>
            <a:r>
              <a:rPr lang="en-US" sz="1400" dirty="0" smtClean="0">
                <a:solidFill>
                  <a:schemeClr val="tx2"/>
                </a:solidFill>
              </a:rPr>
              <a:t>4GDH) Integrating </a:t>
            </a:r>
            <a:r>
              <a:rPr lang="en-US" sz="1400" dirty="0">
                <a:solidFill>
                  <a:schemeClr val="tx2"/>
                </a:solidFill>
              </a:rPr>
              <a:t>smart thermal grids into </a:t>
            </a:r>
            <a:r>
              <a:rPr lang="en-US" sz="1400" dirty="0" smtClean="0">
                <a:solidFill>
                  <a:schemeClr val="tx2"/>
                </a:solidFill>
              </a:rPr>
              <a:t>future sustainable energy systems”, Energy </a:t>
            </a:r>
            <a:r>
              <a:rPr lang="en-US" sz="1400" dirty="0">
                <a:solidFill>
                  <a:schemeClr val="tx2"/>
                </a:solidFill>
              </a:rPr>
              <a:t>68 (2014) pp.1- 11, </a:t>
            </a:r>
            <a:endParaRPr lang="de-DE" sz="140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1176635" y="5373216"/>
            <a:ext cx="6563717" cy="0"/>
          </a:xfrm>
          <a:prstGeom prst="line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634697" y="1048089"/>
            <a:ext cx="743470" cy="4487711"/>
            <a:chOff x="3786261" y="429598"/>
            <a:chExt cx="929755" cy="5612159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4211960" y="773215"/>
              <a:ext cx="504056" cy="5268542"/>
              <a:chOff x="4067944" y="764704"/>
              <a:chExt cx="504056" cy="5268542"/>
            </a:xfrm>
          </p:grpSpPr>
          <p:sp>
            <p:nvSpPr>
              <p:cNvPr id="29" name="Rechteck 28"/>
              <p:cNvSpPr/>
              <p:nvPr/>
            </p:nvSpPr>
            <p:spPr>
              <a:xfrm>
                <a:off x="4283968" y="4725144"/>
                <a:ext cx="144016" cy="84308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4283968" y="4005063"/>
                <a:ext cx="144016" cy="726317"/>
              </a:xfrm>
              <a:prstGeom prst="rect">
                <a:avLst/>
              </a:prstGeom>
              <a:solidFill>
                <a:srgbClr val="19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4280296" y="3278749"/>
                <a:ext cx="140584" cy="724090"/>
              </a:xfrm>
              <a:prstGeom prst="rect">
                <a:avLst/>
              </a:prstGeom>
              <a:solidFill>
                <a:srgbClr val="CC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4280296" y="2558669"/>
                <a:ext cx="140584" cy="729561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4282132" y="1838589"/>
                <a:ext cx="140584" cy="7295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4280536" y="981508"/>
                <a:ext cx="144016" cy="8622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4211960" y="764704"/>
                <a:ext cx="216024" cy="48965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4067944" y="5548935"/>
                <a:ext cx="504056" cy="48431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7" name="Gerader Verbinder 36"/>
              <p:cNvCxnSpPr/>
              <p:nvPr/>
            </p:nvCxnSpPr>
            <p:spPr>
              <a:xfrm>
                <a:off x="4211960" y="472514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4208408" y="508518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/>
              <p:cNvCxnSpPr/>
              <p:nvPr/>
            </p:nvCxnSpPr>
            <p:spPr>
              <a:xfrm>
                <a:off x="4211960" y="400506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>
                <a:off x="4208408" y="436510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4208408" y="328498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>
                <a:off x="4204856" y="364502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>
                <a:off x="4211960" y="256490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>
                <a:off x="4208408" y="292494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4208408" y="184482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>
                <a:off x="4204856" y="220486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>
                <a:off x="4203328" y="148478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>
              <a:xfrm>
                <a:off x="4203328" y="981508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feld 18"/>
            <p:cNvSpPr txBox="1"/>
            <p:nvPr/>
          </p:nvSpPr>
          <p:spPr>
            <a:xfrm>
              <a:off x="3913328" y="429598"/>
              <a:ext cx="26770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400" dirty="0" smtClean="0"/>
                <a:t>°C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820311" y="2391995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100</a:t>
              </a:r>
              <a:endParaRPr lang="de-DE" sz="24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983495" y="3826684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50</a:t>
              </a:r>
              <a:endParaRPr lang="de-DE" sz="24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943639" y="4923152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10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943639" y="4548989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20</a:t>
              </a:r>
              <a:endParaRPr lang="de-DE" sz="2400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943639" y="3102594"/>
              <a:ext cx="31098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75</a:t>
              </a:r>
              <a:endParaRPr lang="de-DE" sz="2400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786261" y="806060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200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813942" y="1679620"/>
              <a:ext cx="466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2400" dirty="0" smtClean="0"/>
                <a:t>125</a:t>
              </a:r>
              <a:endParaRPr lang="de-DE" sz="2400" dirty="0"/>
            </a:p>
          </p:txBody>
        </p:sp>
      </p:grpSp>
      <p:sp>
        <p:nvSpPr>
          <p:cNvPr id="80" name="Textfeld 79"/>
          <p:cNvSpPr txBox="1"/>
          <p:nvPr/>
        </p:nvSpPr>
        <p:spPr>
          <a:xfrm rot="16200000">
            <a:off x="-730705" y="3031637"/>
            <a:ext cx="20491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2000" dirty="0" smtClean="0"/>
              <a:t>Vorlauf-Temperatur</a:t>
            </a:r>
            <a:endParaRPr lang="de-DE" sz="2000" dirty="0"/>
          </a:p>
        </p:txBody>
      </p:sp>
      <p:grpSp>
        <p:nvGrpSpPr>
          <p:cNvPr id="102" name="Gruppieren 101"/>
          <p:cNvGrpSpPr/>
          <p:nvPr/>
        </p:nvGrpSpPr>
        <p:grpSpPr>
          <a:xfrm>
            <a:off x="1286471" y="1143000"/>
            <a:ext cx="1481117" cy="4784214"/>
            <a:chOff x="1286471" y="1143000"/>
            <a:chExt cx="1481117" cy="4784214"/>
          </a:xfrm>
        </p:grpSpPr>
        <p:cxnSp>
          <p:nvCxnSpPr>
            <p:cNvPr id="59" name="Gerader Verbinder 58"/>
            <p:cNvCxnSpPr/>
            <p:nvPr/>
          </p:nvCxnSpPr>
          <p:spPr>
            <a:xfrm>
              <a:off x="1286471" y="1482168"/>
              <a:ext cx="1481117" cy="696616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1480831" y="5373216"/>
              <a:ext cx="111248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1G</a:t>
              </a:r>
            </a:p>
            <a:p>
              <a:pPr algn="ctr"/>
              <a:r>
                <a:rPr lang="de-DE" dirty="0" smtClean="0"/>
                <a:t>1880 - 1930</a:t>
              </a:r>
              <a:endParaRPr lang="de-DE" dirty="0"/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1356424" y="1143000"/>
              <a:ext cx="104163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i="1" dirty="0" smtClean="0"/>
                <a:t>Heißdampf</a:t>
              </a:r>
              <a:endParaRPr lang="de-DE" i="1" dirty="0"/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1331703" y="3015615"/>
              <a:ext cx="136082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Zentrales</a:t>
              </a:r>
            </a:p>
            <a:p>
              <a:pPr algn="ctr"/>
              <a:r>
                <a:rPr lang="de-DE" dirty="0" smtClean="0"/>
                <a:t>Heizkraftwerk,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1318851" y="3753581"/>
              <a:ext cx="138653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Verbrennungs-</a:t>
              </a:r>
            </a:p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Prozesse</a:t>
              </a: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2749585" y="1143000"/>
            <a:ext cx="1708908" cy="4784214"/>
            <a:chOff x="2749585" y="1143000"/>
            <a:chExt cx="1708908" cy="4784214"/>
          </a:xfrm>
        </p:grpSpPr>
        <p:cxnSp>
          <p:nvCxnSpPr>
            <p:cNvPr id="61" name="Gerader Verbinder 60"/>
            <p:cNvCxnSpPr/>
            <p:nvPr/>
          </p:nvCxnSpPr>
          <p:spPr>
            <a:xfrm>
              <a:off x="2766119" y="2178784"/>
              <a:ext cx="1692374" cy="6322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3129750" y="5373216"/>
              <a:ext cx="111248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2G</a:t>
              </a:r>
            </a:p>
            <a:p>
              <a:pPr algn="ctr"/>
              <a:r>
                <a:rPr lang="de-DE" dirty="0" smtClean="0"/>
                <a:t>1930 - 1980</a:t>
              </a:r>
              <a:endParaRPr lang="de-DE" dirty="0"/>
            </a:p>
          </p:txBody>
        </p:sp>
        <p:cxnSp>
          <p:nvCxnSpPr>
            <p:cNvPr id="51" name="Gerader Verbinder 50"/>
            <p:cNvCxnSpPr/>
            <p:nvPr/>
          </p:nvCxnSpPr>
          <p:spPr>
            <a:xfrm>
              <a:off x="2771800" y="5373216"/>
              <a:ext cx="0" cy="1625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>
            <a:xfrm flipV="1">
              <a:off x="2771800" y="1349124"/>
              <a:ext cx="0" cy="402409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/>
            <p:cNvSpPr txBox="1"/>
            <p:nvPr/>
          </p:nvSpPr>
          <p:spPr>
            <a:xfrm>
              <a:off x="2749585" y="1143000"/>
              <a:ext cx="159575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i="1" dirty="0" smtClean="0"/>
                <a:t>Hochtemperatur,</a:t>
              </a:r>
            </a:p>
            <a:p>
              <a:pPr algn="ctr"/>
              <a:r>
                <a:rPr lang="de-DE" i="1" dirty="0" smtClean="0"/>
                <a:t>Überdruck</a:t>
              </a:r>
              <a:endParaRPr lang="de-DE" i="1" dirty="0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3150765" y="3015615"/>
              <a:ext cx="96930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Zentrales</a:t>
              </a:r>
            </a:p>
            <a:p>
              <a:pPr algn="ctr"/>
              <a:r>
                <a:rPr lang="de-DE" dirty="0" smtClean="0"/>
                <a:t>Kraftwerk,</a:t>
              </a: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2996654" y="3774105"/>
              <a:ext cx="127752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Kraft-Wärme-</a:t>
              </a:r>
            </a:p>
            <a:p>
              <a:pPr algn="ctr"/>
              <a:r>
                <a:rPr lang="de-DE" dirty="0" smtClean="0"/>
                <a:t>Kopplung</a:t>
              </a: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2916386" y="4500692"/>
              <a:ext cx="138653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Verbrennungs-</a:t>
              </a:r>
            </a:p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Prozesse</a:t>
              </a:r>
            </a:p>
          </p:txBody>
        </p:sp>
      </p:grpSp>
      <p:grpSp>
        <p:nvGrpSpPr>
          <p:cNvPr id="104" name="Gruppieren 103"/>
          <p:cNvGrpSpPr/>
          <p:nvPr/>
        </p:nvGrpSpPr>
        <p:grpSpPr>
          <a:xfrm>
            <a:off x="4455652" y="1143000"/>
            <a:ext cx="1715455" cy="4784214"/>
            <a:chOff x="4455652" y="1143000"/>
            <a:chExt cx="1715455" cy="4784214"/>
          </a:xfrm>
        </p:grpSpPr>
        <p:cxnSp>
          <p:nvCxnSpPr>
            <p:cNvPr id="64" name="Gerader Verbinder 63"/>
            <p:cNvCxnSpPr/>
            <p:nvPr/>
          </p:nvCxnSpPr>
          <p:spPr>
            <a:xfrm>
              <a:off x="4455652" y="2810983"/>
              <a:ext cx="1715455" cy="623010"/>
            </a:xfrm>
            <a:prstGeom prst="line">
              <a:avLst/>
            </a:prstGeom>
            <a:ln w="38100" cap="rnd"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4778669" y="5373216"/>
              <a:ext cx="111248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/>
                <a:t>3</a:t>
              </a:r>
              <a:r>
                <a:rPr lang="de-DE" dirty="0" smtClean="0"/>
                <a:t>G</a:t>
              </a:r>
            </a:p>
            <a:p>
              <a:pPr algn="ctr"/>
              <a:r>
                <a:rPr lang="de-DE" dirty="0" smtClean="0"/>
                <a:t>1980 - 2020</a:t>
              </a:r>
              <a:endParaRPr lang="de-DE" dirty="0"/>
            </a:p>
          </p:txBody>
        </p:sp>
        <p:cxnSp>
          <p:nvCxnSpPr>
            <p:cNvPr id="52" name="Gerader Verbinder 51"/>
            <p:cNvCxnSpPr/>
            <p:nvPr/>
          </p:nvCxnSpPr>
          <p:spPr>
            <a:xfrm>
              <a:off x="4458493" y="5373216"/>
              <a:ext cx="0" cy="1625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 flipV="1">
              <a:off x="4458493" y="1349124"/>
              <a:ext cx="0" cy="402409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77"/>
            <p:cNvSpPr txBox="1"/>
            <p:nvPr/>
          </p:nvSpPr>
          <p:spPr>
            <a:xfrm>
              <a:off x="4716706" y="1143000"/>
              <a:ext cx="1157433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i="1" dirty="0" smtClean="0"/>
                <a:t>Mittlere </a:t>
              </a:r>
            </a:p>
            <a:p>
              <a:pPr algn="ctr"/>
              <a:r>
                <a:rPr lang="de-DE" i="1" dirty="0" smtClean="0"/>
                <a:t>Temperatur,</a:t>
              </a:r>
            </a:p>
            <a:p>
              <a:pPr algn="ctr"/>
              <a:r>
                <a:rPr lang="de-DE" i="1" dirty="0" smtClean="0"/>
                <a:t>Niederdruck</a:t>
              </a:r>
              <a:endParaRPr lang="de-DE" i="1" dirty="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4594944" y="3404929"/>
              <a:ext cx="14507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Puffer-Speicher</a:t>
              </a: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4681542" y="3782871"/>
              <a:ext cx="127752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Kraft-Wärme-</a:t>
              </a:r>
            </a:p>
            <a:p>
              <a:pPr algn="ctr"/>
              <a:r>
                <a:rPr lang="de-DE" dirty="0" smtClean="0"/>
                <a:t>Kopplung</a:t>
              </a: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4700048" y="4592161"/>
              <a:ext cx="12295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Solar-Wärme</a:t>
              </a:r>
            </a:p>
          </p:txBody>
        </p:sp>
      </p:grpSp>
      <p:grpSp>
        <p:nvGrpSpPr>
          <p:cNvPr id="105" name="Gruppieren 104"/>
          <p:cNvGrpSpPr/>
          <p:nvPr/>
        </p:nvGrpSpPr>
        <p:grpSpPr>
          <a:xfrm>
            <a:off x="6141246" y="1143000"/>
            <a:ext cx="1882531" cy="4784214"/>
            <a:chOff x="6141246" y="1143000"/>
            <a:chExt cx="1882531" cy="4784214"/>
          </a:xfrm>
        </p:grpSpPr>
        <p:sp>
          <p:nvSpPr>
            <p:cNvPr id="16" name="Textfeld 15"/>
            <p:cNvSpPr txBox="1"/>
            <p:nvPr/>
          </p:nvSpPr>
          <p:spPr>
            <a:xfrm>
              <a:off x="6427587" y="5373216"/>
              <a:ext cx="108683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4G</a:t>
              </a:r>
            </a:p>
            <a:p>
              <a:pPr algn="ctr"/>
              <a:r>
                <a:rPr lang="de-DE" dirty="0" smtClean="0"/>
                <a:t>2020 - . . . . </a:t>
              </a:r>
              <a:endParaRPr lang="de-DE" dirty="0"/>
            </a:p>
          </p:txBody>
        </p:sp>
        <p:cxnSp>
          <p:nvCxnSpPr>
            <p:cNvPr id="53" name="Gerader Verbinder 52"/>
            <p:cNvCxnSpPr/>
            <p:nvPr/>
          </p:nvCxnSpPr>
          <p:spPr>
            <a:xfrm>
              <a:off x="6156176" y="5373216"/>
              <a:ext cx="0" cy="1625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 flipV="1">
              <a:off x="6157446" y="1582560"/>
              <a:ext cx="0" cy="402409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/>
          </p:nvCxnSpPr>
          <p:spPr>
            <a:xfrm>
              <a:off x="6182220" y="3433993"/>
              <a:ext cx="1405871" cy="478210"/>
            </a:xfrm>
            <a:prstGeom prst="line">
              <a:avLst/>
            </a:prstGeom>
            <a:ln w="38100" cap="rnd">
              <a:solidFill>
                <a:srgbClr val="CC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/>
            <p:nvPr/>
          </p:nvCxnSpPr>
          <p:spPr>
            <a:xfrm>
              <a:off x="6141246" y="3429499"/>
              <a:ext cx="1446845" cy="1101219"/>
            </a:xfrm>
            <a:prstGeom prst="line">
              <a:avLst/>
            </a:prstGeom>
            <a:ln w="38100" cap="rnd">
              <a:solidFill>
                <a:srgbClr val="19B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/>
            <p:nvPr/>
          </p:nvCxnSpPr>
          <p:spPr>
            <a:xfrm>
              <a:off x="7016930" y="4134447"/>
              <a:ext cx="571161" cy="692422"/>
            </a:xfrm>
            <a:prstGeom prst="line">
              <a:avLst/>
            </a:prstGeom>
            <a:ln w="38100" cap="rnd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/>
            <p:cNvSpPr txBox="1"/>
            <p:nvPr/>
          </p:nvSpPr>
          <p:spPr>
            <a:xfrm>
              <a:off x="6276824" y="1143000"/>
              <a:ext cx="174695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i="1" dirty="0" smtClean="0"/>
                <a:t>Niedertemperatur,</a:t>
              </a:r>
            </a:p>
            <a:p>
              <a:pPr algn="ctr"/>
              <a:r>
                <a:rPr lang="de-DE" i="1" dirty="0" smtClean="0"/>
                <a:t>Kalt-Wärmenetz</a:t>
              </a:r>
              <a:endParaRPr lang="de-DE" i="1" dirty="0"/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6342917" y="1871384"/>
              <a:ext cx="148438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Saison-Speicher</a:t>
              </a: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6264803" y="2234943"/>
              <a:ext cx="138723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„Einsammeln“ </a:t>
              </a:r>
            </a:p>
            <a:p>
              <a:pPr algn="ctr"/>
              <a:r>
                <a:rPr lang="de-DE" dirty="0" smtClean="0"/>
                <a:t>von Wärme</a:t>
              </a: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6257058" y="2830468"/>
              <a:ext cx="1130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Geothermie</a:t>
              </a:r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6255719" y="3191821"/>
              <a:ext cx="12295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dirty="0" smtClean="0"/>
                <a:t>Solar-Wärme</a:t>
              </a:r>
            </a:p>
          </p:txBody>
        </p:sp>
      </p:grpSp>
      <p:sp>
        <p:nvSpPr>
          <p:cNvPr id="93" name="Ellipse 92"/>
          <p:cNvSpPr/>
          <p:nvPr/>
        </p:nvSpPr>
        <p:spPr>
          <a:xfrm rot="1227637">
            <a:off x="2750642" y="2353858"/>
            <a:ext cx="2749993" cy="60900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93"/>
          <p:cNvSpPr/>
          <p:nvPr/>
        </p:nvSpPr>
        <p:spPr>
          <a:xfrm rot="1227637">
            <a:off x="4982444" y="3107202"/>
            <a:ext cx="2305424" cy="60900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Textfeld 94"/>
          <p:cNvSpPr txBox="1"/>
          <p:nvPr/>
        </p:nvSpPr>
        <p:spPr>
          <a:xfrm rot="1185765">
            <a:off x="3741283" y="2469942"/>
            <a:ext cx="12645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/>
              <a:t>Heute in Köln</a:t>
            </a:r>
          </a:p>
        </p:txBody>
      </p:sp>
      <p:sp>
        <p:nvSpPr>
          <p:cNvPr id="96" name="Gebogener Pfeil 95"/>
          <p:cNvSpPr/>
          <p:nvPr/>
        </p:nvSpPr>
        <p:spPr>
          <a:xfrm rot="19617213">
            <a:off x="4664611" y="2270327"/>
            <a:ext cx="1295963" cy="1968817"/>
          </a:xfrm>
          <a:prstGeom prst="circularArrow">
            <a:avLst>
              <a:gd name="adj1" fmla="val 13448"/>
              <a:gd name="adj2" fmla="val 1489674"/>
              <a:gd name="adj3" fmla="val 20463515"/>
              <a:gd name="adj4" fmla="val 16031024"/>
              <a:gd name="adj5" fmla="val 13139"/>
            </a:avLst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 rot="1185765">
            <a:off x="5752327" y="3043751"/>
            <a:ext cx="3286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/>
                </a:solidFill>
              </a:rPr>
              <a:t>Ziel</a:t>
            </a:r>
          </a:p>
        </p:txBody>
      </p:sp>
    </p:spTree>
    <p:extLst>
      <p:ext uri="{BB962C8B-B14F-4D97-AF65-F5344CB8AC3E}">
        <p14:creationId xmlns:p14="http://schemas.microsoft.com/office/powerpoint/2010/main" val="27721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/>
      <p:bldP spid="96" grpId="0" animBg="1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Vergleich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10A39-1366-4577-83B1-3DD5D48E511D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6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der kalten Saison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79512" y="1143000"/>
            <a:ext cx="2746648" cy="477490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Warme Wärmenetze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179512" y="1620490"/>
            <a:ext cx="2746648" cy="3951288"/>
          </a:xfrm>
        </p:spPr>
        <p:txBody>
          <a:bodyPr/>
          <a:lstStyle/>
          <a:p>
            <a:r>
              <a:rPr lang="de-DE" sz="2000" dirty="0" smtClean="0"/>
              <a:t>Wärme-Saisonspeicher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/>
              <a:t>Quellen mit höherer Temperatur</a:t>
            </a:r>
          </a:p>
          <a:p>
            <a:r>
              <a:rPr lang="de-DE" sz="2000" dirty="0" smtClean="0"/>
              <a:t>Wenig Strombedarf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3106852" y="1143000"/>
            <a:ext cx="2761293" cy="477490"/>
          </a:xfrm>
        </p:spPr>
        <p:txBody>
          <a:bodyPr/>
          <a:lstStyle/>
          <a:p>
            <a:r>
              <a:rPr lang="de-DE" dirty="0" smtClean="0"/>
              <a:t>Kalte Wärmenetze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3105673" y="1620490"/>
            <a:ext cx="2762472" cy="3951288"/>
          </a:xfrm>
        </p:spPr>
        <p:txBody>
          <a:bodyPr/>
          <a:lstStyle/>
          <a:p>
            <a:r>
              <a:rPr lang="de-DE" sz="2000" dirty="0" smtClean="0"/>
              <a:t>Wärme-Saisonspeicher (Niedertemperatur)</a:t>
            </a:r>
          </a:p>
          <a:p>
            <a:r>
              <a:rPr lang="de-DE" sz="2000" dirty="0" smtClean="0"/>
              <a:t>Quellen mit niedriger Temperatur</a:t>
            </a:r>
          </a:p>
          <a:p>
            <a:r>
              <a:rPr lang="de-DE" sz="2000" dirty="0" smtClean="0"/>
              <a:t>Hoher Strombedarf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4528" y="6001543"/>
            <a:ext cx="259686" cy="307777"/>
          </a:xfrm>
        </p:spPr>
        <p:txBody>
          <a:bodyPr/>
          <a:lstStyle/>
          <a:p>
            <a:fld id="{4DF8E7D8-F124-42AD-84C2-48D3D01417C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8964488" y="1620490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179388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179388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5906663" y="1143000"/>
            <a:ext cx="3057825" cy="477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Wärmepumpe</a:t>
            </a:r>
            <a:endParaRPr lang="de-DE" dirty="0"/>
          </a:p>
        </p:txBody>
      </p:sp>
      <p:sp>
        <p:nvSpPr>
          <p:cNvPr id="12" name="Inhaltsplatzhalter 8"/>
          <p:cNvSpPr txBox="1">
            <a:spLocks/>
          </p:cNvSpPr>
          <p:nvPr/>
        </p:nvSpPr>
        <p:spPr>
          <a:xfrm>
            <a:off x="5906663" y="1622009"/>
            <a:ext cx="284180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179388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179388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Kein Saisonspeicher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Quellen mit niedriger Temperatur vor Ort</a:t>
            </a:r>
          </a:p>
          <a:p>
            <a:r>
              <a:rPr lang="de-DE" sz="2000" dirty="0" smtClean="0"/>
              <a:t>Großer Strombedarf</a:t>
            </a:r>
            <a:endParaRPr lang="de-DE" sz="20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105673" y="3284984"/>
            <a:ext cx="5498775" cy="3600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1049589" y="3717032"/>
            <a:ext cx="6874639" cy="1253753"/>
            <a:chOff x="1049589" y="3717032"/>
            <a:chExt cx="6874639" cy="1253753"/>
          </a:xfrm>
        </p:grpSpPr>
        <p:sp>
          <p:nvSpPr>
            <p:cNvPr id="13" name="Textfeld 12"/>
            <p:cNvSpPr txBox="1"/>
            <p:nvPr/>
          </p:nvSpPr>
          <p:spPr>
            <a:xfrm>
              <a:off x="1049589" y="4509120"/>
              <a:ext cx="6874639" cy="461665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Woher kommt der Strom im Winter bei Dunkelflaute?</a:t>
              </a:r>
              <a:endParaRPr lang="de-DE" sz="2400" dirty="0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V="1">
              <a:off x="4355976" y="3717032"/>
              <a:ext cx="1224136" cy="7920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7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Kontakt</a:t>
            </a:r>
            <a:r>
              <a:rPr lang="en-US" dirty="0" smtClean="0"/>
              <a:t> und </a:t>
            </a:r>
            <a:r>
              <a:rPr lang="en-US" dirty="0" err="1" smtClean="0"/>
              <a:t>weitere</a:t>
            </a:r>
            <a:r>
              <a:rPr lang="en-US" dirty="0" smtClean="0"/>
              <a:t> Info</a:t>
            </a:r>
          </a:p>
        </p:txBody>
      </p:sp>
      <p:sp>
        <p:nvSpPr>
          <p:cNvPr id="19461" name="Textfeld 4"/>
          <p:cNvSpPr txBox="1">
            <a:spLocks noChangeArrowheads="1"/>
          </p:cNvSpPr>
          <p:nvPr/>
        </p:nvSpPr>
        <p:spPr bwMode="auto">
          <a:xfrm>
            <a:off x="609599" y="713394"/>
            <a:ext cx="8029575" cy="4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Prof. Dr. Eberhard Waffenschmidt</a:t>
            </a:r>
          </a:p>
          <a:p>
            <a:pPr eaLnBrk="1" hangingPunct="1">
              <a:lnSpc>
                <a:spcPts val="28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Elektrische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Netze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28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CIRE –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Cologne Institute for Renewable Energy</a:t>
            </a:r>
          </a:p>
          <a:p>
            <a:pPr eaLnBrk="1" hangingPunct="1">
              <a:lnSpc>
                <a:spcPts val="28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Technische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Hochschule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Köln</a:t>
            </a:r>
          </a:p>
          <a:p>
            <a:pPr eaLnBrk="1" hangingPunct="1">
              <a:lnSpc>
                <a:spcPts val="28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Betzdorferstraße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ZO 9-19</a:t>
            </a:r>
          </a:p>
          <a:p>
            <a:pPr eaLnBrk="1" hangingPunct="1">
              <a:lnSpc>
                <a:spcPts val="28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50679 Köln,</a:t>
            </a:r>
          </a:p>
          <a:p>
            <a:pPr eaLnBrk="1" hangingPunct="1">
              <a:lnSpc>
                <a:spcPts val="28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Tel. +49 221 8275 2020</a:t>
            </a:r>
          </a:p>
          <a:p>
            <a:pPr eaLnBrk="1" hangingPunct="1">
              <a:lnSpc>
                <a:spcPts val="28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eberhard.waffenschmidt@th-koeln.de</a:t>
            </a:r>
          </a:p>
          <a:p>
            <a:pPr eaLnBrk="1" hangingPunct="1">
              <a:lnSpc>
                <a:spcPts val="28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https://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www.th-koeln.de/personen/eberhard.waffenschmidt/</a:t>
            </a:r>
          </a:p>
          <a:p>
            <a:pPr eaLnBrk="1" hangingPunct="1">
              <a:lnSpc>
                <a:spcPts val="28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2800"/>
              </a:lnSpc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Weitere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Info:</a:t>
            </a:r>
          </a:p>
          <a:p>
            <a:pPr eaLnBrk="1" hangingPunct="1">
              <a:lnSpc>
                <a:spcPts val="28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www.100pro-erneuerbare.com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68" y="851926"/>
            <a:ext cx="3148065" cy="23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Wärmebedarf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228184" y="1700808"/>
            <a:ext cx="2682000" cy="357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184" y="1718808"/>
            <a:ext cx="4723559" cy="35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774184" y="1052808"/>
            <a:ext cx="270432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Für warme Räume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09864" y="1098888"/>
            <a:ext cx="289800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Für warmes Wasser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020272" y="5949280"/>
            <a:ext cx="2127355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1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Fotos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: </a:t>
            </a:r>
            <a:r>
              <a:rPr lang="de-DE" sz="1400" b="0" i="0" u="none" strike="noStrike" kern="1200" dirty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E. 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Waffenschmidt</a:t>
            </a:r>
            <a:endParaRPr lang="de-DE" sz="1400" b="0" i="0" u="none" strike="noStrike" kern="1200" dirty="0">
              <a:ln>
                <a:noFill/>
              </a:ln>
              <a:solidFill>
                <a:schemeClr val="tx2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643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Wärmebedarf einen Haushaltes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6936944" y="5941126"/>
            <a:ext cx="2207056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1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Grafik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: </a:t>
            </a:r>
            <a:r>
              <a:rPr lang="de-DE" sz="1400" b="0" i="0" u="none" strike="noStrike" kern="1200" dirty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E. 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Waffenschmidt</a:t>
            </a:r>
            <a:endParaRPr lang="de-DE" sz="1400" b="0" i="0" u="none" strike="noStrike" kern="1200" dirty="0">
              <a:ln>
                <a:noFill/>
              </a:ln>
              <a:solidFill>
                <a:schemeClr val="tx2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884335" y="620688"/>
            <a:ext cx="6753872" cy="2592288"/>
            <a:chOff x="884335" y="620688"/>
            <a:chExt cx="6753872" cy="259228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/>
            <a:srcRect t="11905" b="11905"/>
            <a:stretch/>
          </p:blipFill>
          <p:spPr>
            <a:xfrm>
              <a:off x="884335" y="908720"/>
              <a:ext cx="6753872" cy="230425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/>
            <a:srcRect l="46912" t="15486" r="40294" b="45625"/>
            <a:stretch/>
          </p:blipFill>
          <p:spPr>
            <a:xfrm>
              <a:off x="4067944" y="998984"/>
              <a:ext cx="864096" cy="178194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/>
            <a:srcRect l="10382" t="6593" r="2192" b="87852"/>
            <a:stretch/>
          </p:blipFill>
          <p:spPr>
            <a:xfrm>
              <a:off x="1619672" y="620688"/>
              <a:ext cx="5904656" cy="288032"/>
            </a:xfrm>
            <a:prstGeom prst="rect">
              <a:avLst/>
            </a:prstGeom>
          </p:spPr>
        </p:pic>
        <p:sp>
          <p:nvSpPr>
            <p:cNvPr id="18" name="Rechteck 17"/>
            <p:cNvSpPr/>
            <p:nvPr/>
          </p:nvSpPr>
          <p:spPr>
            <a:xfrm>
              <a:off x="999976" y="791642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615036" y="899133"/>
              <a:ext cx="1474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Gasverbrauch</a:t>
              </a:r>
              <a:endParaRPr lang="de-DE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23528" y="3212976"/>
            <a:ext cx="7488832" cy="2721114"/>
            <a:chOff x="323528" y="3212976"/>
            <a:chExt cx="7488832" cy="2721114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23528" y="3212976"/>
              <a:ext cx="7488832" cy="2346257"/>
              <a:chOff x="467544" y="997150"/>
              <a:chExt cx="8208912" cy="4088780"/>
            </a:xfrm>
          </p:grpSpPr>
          <p:pic>
            <p:nvPicPr>
              <p:cNvPr id="10" name="Grafik 9"/>
              <p:cNvPicPr>
                <a:picLocks noChangeAspect="1"/>
              </p:cNvPicPr>
              <p:nvPr/>
            </p:nvPicPr>
            <p:blipFill rotWithShape="1">
              <a:blip r:embed="rId3"/>
              <a:srcRect t="9779" b="20037"/>
              <a:stretch/>
            </p:blipFill>
            <p:spPr>
              <a:xfrm>
                <a:off x="467544" y="997150"/>
                <a:ext cx="8208912" cy="3602508"/>
              </a:xfrm>
              <a:prstGeom prst="rect">
                <a:avLst/>
              </a:prstGeom>
            </p:spPr>
          </p:pic>
          <p:sp>
            <p:nvSpPr>
              <p:cNvPr id="12" name="Rechteck 11"/>
              <p:cNvSpPr/>
              <p:nvPr/>
            </p:nvSpPr>
            <p:spPr>
              <a:xfrm>
                <a:off x="1115616" y="4581128"/>
                <a:ext cx="50405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8136396" y="4797898"/>
                <a:ext cx="50405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2"/>
            <a:srcRect l="9159" t="86111" r="8419"/>
            <a:stretch/>
          </p:blipFill>
          <p:spPr>
            <a:xfrm>
              <a:off x="1533767" y="5280196"/>
              <a:ext cx="6015827" cy="653894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884335" y="5203023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272300" y="5393952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62731" y="3222563"/>
              <a:ext cx="163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Solarerzeugung</a:t>
              </a:r>
              <a:endParaRPr lang="de-DE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2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Wärmespeicher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10A39-1366-4577-83B1-3DD5D48E511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9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Wärmespeicher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09521" y="836713"/>
            <a:ext cx="4501008" cy="2160240"/>
          </a:xfrm>
        </p:spPr>
        <p:txBody>
          <a:bodyPr/>
          <a:lstStyle/>
          <a:p>
            <a:r>
              <a:rPr lang="de-DE" dirty="0"/>
              <a:t>Wärmespeicher sind um Größenordnungen</a:t>
            </a:r>
            <a:br>
              <a:rPr lang="de-DE" dirty="0"/>
            </a:br>
            <a:r>
              <a:rPr lang="de-DE" b="1" dirty="0"/>
              <a:t>preiswerter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als elektrische </a:t>
            </a:r>
            <a:r>
              <a:rPr lang="de-DE" dirty="0" smtClean="0"/>
              <a:t>Speicher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7110040" y="5949280"/>
            <a:ext cx="203758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1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Foto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: </a:t>
            </a:r>
            <a:r>
              <a:rPr lang="de-DE" sz="1400" b="0" i="0" u="none" strike="noStrike" kern="1200" dirty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E. 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Waffenschmidt</a:t>
            </a:r>
            <a:endParaRPr lang="de-DE" sz="1400" b="0" i="0" u="none" strike="noStrike" kern="1200" dirty="0">
              <a:ln>
                <a:noFill/>
              </a:ln>
              <a:solidFill>
                <a:schemeClr val="tx2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600400" cy="4800533"/>
          </a:xfrm>
          <a:prstGeom prst="rect">
            <a:avLst/>
          </a:prstGeom>
        </p:spPr>
      </p:pic>
      <p:sp>
        <p:nvSpPr>
          <p:cNvPr id="9" name="Inhaltsplatzhalter 6"/>
          <p:cNvSpPr txBox="1">
            <a:spLocks/>
          </p:cNvSpPr>
          <p:nvPr/>
        </p:nvSpPr>
        <p:spPr>
          <a:xfrm>
            <a:off x="4509521" y="2816931"/>
            <a:ext cx="4501008" cy="165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7675" indent="-4476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1793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179388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Speicherfähigkeit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Wärmekapazität </a:t>
            </a:r>
            <a:br>
              <a:rPr lang="de-DE" dirty="0" smtClean="0"/>
            </a:br>
            <a:r>
              <a:rPr lang="de-DE" i="1" dirty="0" smtClean="0"/>
              <a:t>c</a:t>
            </a:r>
            <a:r>
              <a:rPr lang="de-DE" dirty="0" smtClean="0"/>
              <a:t> = 1,14 kWh/m³K</a:t>
            </a:r>
            <a:endParaRPr lang="de-DE" dirty="0"/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4509521" y="4365103"/>
            <a:ext cx="4501008" cy="165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7675" indent="-4476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1793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179388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Beispiel</a:t>
            </a:r>
            <a:r>
              <a:rPr lang="de-DE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Temperatur 50°C..95°C: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Pro m³ ca. 50 kWh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1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Großwärmespeicher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436096" y="1052736"/>
            <a:ext cx="3528392" cy="4309810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Bessere Isolierwirkung:</a:t>
            </a:r>
            <a:br>
              <a:rPr lang="de-DE" dirty="0" smtClean="0"/>
            </a:br>
            <a:r>
              <a:rPr lang="de-DE" b="1" dirty="0" smtClean="0"/>
              <a:t>Kleine Oberfläche zu Volumen</a:t>
            </a:r>
          </a:p>
          <a:p>
            <a:r>
              <a:rPr lang="de-DE" dirty="0" smtClean="0"/>
              <a:t>Größerer Speicher: </a:t>
            </a:r>
          </a:p>
          <a:p>
            <a:pPr lvl="1"/>
            <a:r>
              <a:rPr lang="de-DE" dirty="0"/>
              <a:t>Oberfläche: r²</a:t>
            </a:r>
          </a:p>
          <a:p>
            <a:pPr lvl="1"/>
            <a:r>
              <a:rPr lang="de-DE" dirty="0"/>
              <a:t>Volumen:     </a:t>
            </a:r>
            <a:r>
              <a:rPr lang="de-DE" dirty="0" smtClean="0"/>
              <a:t>r³</a:t>
            </a:r>
          </a:p>
          <a:p>
            <a:endParaRPr lang="de-DE" dirty="0" smtClean="0"/>
          </a:p>
          <a:p>
            <a:r>
              <a:rPr lang="de-DE" b="1" dirty="0" smtClean="0"/>
              <a:t>Saisonspeicher</a:t>
            </a:r>
            <a:r>
              <a:rPr lang="de-DE" dirty="0" smtClean="0"/>
              <a:t> </a:t>
            </a:r>
            <a:r>
              <a:rPr lang="de-DE" dirty="0"/>
              <a:t>nur als Großspeicher</a:t>
            </a:r>
          </a:p>
          <a:p>
            <a:r>
              <a:rPr lang="de-DE" dirty="0"/>
              <a:t>Großspeicher nur drucklos:</a:t>
            </a:r>
            <a:br>
              <a:rPr lang="de-DE" dirty="0"/>
            </a:br>
            <a:r>
              <a:rPr lang="de-DE" dirty="0"/>
              <a:t>max. 98°C, </a:t>
            </a:r>
            <a:br>
              <a:rPr lang="de-DE" dirty="0"/>
            </a:br>
            <a:r>
              <a:rPr lang="de-DE" dirty="0"/>
              <a:t>Betrieb ca. 70°C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7458754" y="5994148"/>
            <a:ext cx="1685246" cy="5038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1" u="none" strike="noStrike" kern="1200" dirty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Bild</a:t>
            </a:r>
            <a:r>
              <a:rPr lang="de-DE" sz="1400" b="0" i="0" u="none" strike="noStrike" kern="1200" dirty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: Ingo 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Stadler,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Vorlesung TH-Köln</a:t>
            </a:r>
            <a:endParaRPr lang="de-DE" sz="1400" b="0" i="0" u="none" strike="noStrike" kern="1200" dirty="0">
              <a:ln>
                <a:noFill/>
              </a:ln>
              <a:solidFill>
                <a:schemeClr val="tx2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17710" r="12295" b="1586"/>
          <a:stretch/>
        </p:blipFill>
        <p:spPr>
          <a:xfrm>
            <a:off x="323528" y="1114074"/>
            <a:ext cx="496652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Wärmepumpe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10A39-1366-4577-83B1-3DD5D48E511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6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einer Wärmepumpe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8760"/>
            <a:ext cx="8992677" cy="4104456"/>
          </a:xfrm>
          <a:prstGeom prst="rect">
            <a:avLst/>
          </a:prstGeom>
        </p:spPr>
      </p:pic>
      <p:sp>
        <p:nvSpPr>
          <p:cNvPr id="7715" name="Textfeld 7714"/>
          <p:cNvSpPr txBox="1"/>
          <p:nvPr/>
        </p:nvSpPr>
        <p:spPr>
          <a:xfrm>
            <a:off x="6946850" y="5982071"/>
            <a:ext cx="2207056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1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Grafik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: </a:t>
            </a:r>
            <a:r>
              <a:rPr lang="de-DE" sz="1400" b="0" i="0" u="none" strike="noStrike" kern="1200" dirty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E. 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chemeClr val="tx2"/>
                </a:solidFill>
                <a:latin typeface="Arial" pitchFamily="18"/>
                <a:ea typeface="Arial Unicode MS" pitchFamily="2"/>
                <a:cs typeface="Tahoma" pitchFamily="2"/>
              </a:rPr>
              <a:t>Waffenschmidt</a:t>
            </a:r>
            <a:endParaRPr lang="de-DE" sz="1400" b="0" i="0" u="none" strike="noStrike" kern="1200" dirty="0">
              <a:ln>
                <a:noFill/>
              </a:ln>
              <a:solidFill>
                <a:schemeClr val="tx2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701114" y="2564904"/>
            <a:ext cx="902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T</a:t>
            </a:r>
            <a:r>
              <a:rPr lang="de-DE" sz="2800" baseline="-25000" dirty="0" err="1" smtClean="0"/>
              <a:t>warm</a:t>
            </a:r>
            <a:endParaRPr lang="de-DE" sz="2800" baseline="-25000" dirty="0"/>
          </a:p>
        </p:txBody>
      </p:sp>
      <p:sp>
        <p:nvSpPr>
          <p:cNvPr id="7" name="Textfeld 6"/>
          <p:cNvSpPr txBox="1"/>
          <p:nvPr/>
        </p:nvSpPr>
        <p:spPr>
          <a:xfrm>
            <a:off x="284290" y="2564904"/>
            <a:ext cx="714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T</a:t>
            </a:r>
            <a:r>
              <a:rPr lang="de-DE" sz="2800" baseline="-25000" dirty="0" err="1" smtClean="0"/>
              <a:t>kalt</a:t>
            </a:r>
            <a:endParaRPr lang="de-DE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6743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Leistungszahl COP einer Wärmepumpe</a:t>
            </a:r>
            <a:endParaRPr lang="de-DE" dirty="0"/>
          </a:p>
        </p:txBody>
      </p:sp>
      <p:sp>
        <p:nvSpPr>
          <p:cNvPr id="68" name="Inhaltsplatzhalter 67"/>
          <p:cNvSpPr>
            <a:spLocks noGrp="1"/>
          </p:cNvSpPr>
          <p:nvPr>
            <p:ph idx="1"/>
          </p:nvPr>
        </p:nvSpPr>
        <p:spPr>
          <a:xfrm>
            <a:off x="6603546" y="1312416"/>
            <a:ext cx="2540454" cy="211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Große Temperatur-Differenz:</a:t>
            </a:r>
            <a:br>
              <a:rPr lang="de-DE" dirty="0" smtClean="0"/>
            </a:br>
            <a:r>
              <a:rPr lang="de-DE" dirty="0" smtClean="0"/>
              <a:t>Schlechte Leistungszahl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E7D8-F124-42AD-84C2-48D3D01417C6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69" name="Gruppieren 68"/>
          <p:cNvGrpSpPr/>
          <p:nvPr/>
        </p:nvGrpSpPr>
        <p:grpSpPr>
          <a:xfrm>
            <a:off x="-156475" y="1250503"/>
            <a:ext cx="6959599" cy="4714875"/>
            <a:chOff x="468313" y="1162050"/>
            <a:chExt cx="6959599" cy="4714875"/>
          </a:xfrm>
        </p:grpSpPr>
        <p:sp>
          <p:nvSpPr>
            <p:cNvPr id="7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8313" y="1162050"/>
              <a:ext cx="6904037" cy="471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1815124" y="1377950"/>
              <a:ext cx="5334000" cy="3554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Freeform 6"/>
            <p:cNvSpPr>
              <a:spLocks noEditPoints="1"/>
            </p:cNvSpPr>
            <p:nvPr/>
          </p:nvSpPr>
          <p:spPr bwMode="auto">
            <a:xfrm>
              <a:off x="1730375" y="1377950"/>
              <a:ext cx="5334000" cy="3159125"/>
            </a:xfrm>
            <a:custGeom>
              <a:avLst/>
              <a:gdLst>
                <a:gd name="T0" fmla="*/ 0 w 3360"/>
                <a:gd name="T1" fmla="*/ 1990 h 1990"/>
                <a:gd name="T2" fmla="*/ 3360 w 3360"/>
                <a:gd name="T3" fmla="*/ 1990 h 1990"/>
                <a:gd name="T4" fmla="*/ 0 w 3360"/>
                <a:gd name="T5" fmla="*/ 1742 h 1990"/>
                <a:gd name="T6" fmla="*/ 3360 w 3360"/>
                <a:gd name="T7" fmla="*/ 1742 h 1990"/>
                <a:gd name="T8" fmla="*/ 0 w 3360"/>
                <a:gd name="T9" fmla="*/ 1493 h 1990"/>
                <a:gd name="T10" fmla="*/ 3360 w 3360"/>
                <a:gd name="T11" fmla="*/ 1493 h 1990"/>
                <a:gd name="T12" fmla="*/ 0 w 3360"/>
                <a:gd name="T13" fmla="*/ 1244 h 1990"/>
                <a:gd name="T14" fmla="*/ 3360 w 3360"/>
                <a:gd name="T15" fmla="*/ 1244 h 1990"/>
                <a:gd name="T16" fmla="*/ 0 w 3360"/>
                <a:gd name="T17" fmla="*/ 995 h 1990"/>
                <a:gd name="T18" fmla="*/ 3360 w 3360"/>
                <a:gd name="T19" fmla="*/ 995 h 1990"/>
                <a:gd name="T20" fmla="*/ 0 w 3360"/>
                <a:gd name="T21" fmla="*/ 746 h 1990"/>
                <a:gd name="T22" fmla="*/ 3360 w 3360"/>
                <a:gd name="T23" fmla="*/ 746 h 1990"/>
                <a:gd name="T24" fmla="*/ 0 w 3360"/>
                <a:gd name="T25" fmla="*/ 498 h 1990"/>
                <a:gd name="T26" fmla="*/ 3360 w 3360"/>
                <a:gd name="T27" fmla="*/ 498 h 1990"/>
                <a:gd name="T28" fmla="*/ 0 w 3360"/>
                <a:gd name="T29" fmla="*/ 248 h 1990"/>
                <a:gd name="T30" fmla="*/ 3360 w 3360"/>
                <a:gd name="T31" fmla="*/ 248 h 1990"/>
                <a:gd name="T32" fmla="*/ 0 w 3360"/>
                <a:gd name="T33" fmla="*/ 0 h 1990"/>
                <a:gd name="T34" fmla="*/ 3360 w 3360"/>
                <a:gd name="T35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60" h="1990">
                  <a:moveTo>
                    <a:pt x="0" y="1990"/>
                  </a:moveTo>
                  <a:lnTo>
                    <a:pt x="3360" y="1990"/>
                  </a:lnTo>
                  <a:moveTo>
                    <a:pt x="0" y="1742"/>
                  </a:moveTo>
                  <a:lnTo>
                    <a:pt x="3360" y="1742"/>
                  </a:lnTo>
                  <a:moveTo>
                    <a:pt x="0" y="1493"/>
                  </a:moveTo>
                  <a:lnTo>
                    <a:pt x="3360" y="1493"/>
                  </a:lnTo>
                  <a:moveTo>
                    <a:pt x="0" y="1244"/>
                  </a:moveTo>
                  <a:lnTo>
                    <a:pt x="3360" y="1244"/>
                  </a:lnTo>
                  <a:moveTo>
                    <a:pt x="0" y="995"/>
                  </a:moveTo>
                  <a:lnTo>
                    <a:pt x="3360" y="995"/>
                  </a:lnTo>
                  <a:moveTo>
                    <a:pt x="0" y="746"/>
                  </a:moveTo>
                  <a:lnTo>
                    <a:pt x="3360" y="746"/>
                  </a:lnTo>
                  <a:moveTo>
                    <a:pt x="0" y="498"/>
                  </a:moveTo>
                  <a:lnTo>
                    <a:pt x="3360" y="498"/>
                  </a:lnTo>
                  <a:moveTo>
                    <a:pt x="0" y="248"/>
                  </a:moveTo>
                  <a:lnTo>
                    <a:pt x="3360" y="248"/>
                  </a:lnTo>
                  <a:moveTo>
                    <a:pt x="0" y="0"/>
                  </a:moveTo>
                  <a:lnTo>
                    <a:pt x="3360" y="0"/>
                  </a:lnTo>
                </a:path>
              </a:pathLst>
            </a:cu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7"/>
            <p:cNvSpPr>
              <a:spLocks noEditPoints="1"/>
            </p:cNvSpPr>
            <p:nvPr/>
          </p:nvSpPr>
          <p:spPr bwMode="auto">
            <a:xfrm>
              <a:off x="1730375" y="1377950"/>
              <a:ext cx="5334000" cy="3554413"/>
            </a:xfrm>
            <a:custGeom>
              <a:avLst/>
              <a:gdLst>
                <a:gd name="T0" fmla="*/ 0 w 3360"/>
                <a:gd name="T1" fmla="*/ 0 h 2239"/>
                <a:gd name="T2" fmla="*/ 0 w 3360"/>
                <a:gd name="T3" fmla="*/ 2239 h 2239"/>
                <a:gd name="T4" fmla="*/ 559 w 3360"/>
                <a:gd name="T5" fmla="*/ 0 h 2239"/>
                <a:gd name="T6" fmla="*/ 559 w 3360"/>
                <a:gd name="T7" fmla="*/ 2239 h 2239"/>
                <a:gd name="T8" fmla="*/ 1120 w 3360"/>
                <a:gd name="T9" fmla="*/ 0 h 2239"/>
                <a:gd name="T10" fmla="*/ 1120 w 3360"/>
                <a:gd name="T11" fmla="*/ 2239 h 2239"/>
                <a:gd name="T12" fmla="*/ 1680 w 3360"/>
                <a:gd name="T13" fmla="*/ 0 h 2239"/>
                <a:gd name="T14" fmla="*/ 1680 w 3360"/>
                <a:gd name="T15" fmla="*/ 2239 h 2239"/>
                <a:gd name="T16" fmla="*/ 2240 w 3360"/>
                <a:gd name="T17" fmla="*/ 0 h 2239"/>
                <a:gd name="T18" fmla="*/ 2240 w 3360"/>
                <a:gd name="T19" fmla="*/ 2239 h 2239"/>
                <a:gd name="T20" fmla="*/ 2800 w 3360"/>
                <a:gd name="T21" fmla="*/ 0 h 2239"/>
                <a:gd name="T22" fmla="*/ 2800 w 3360"/>
                <a:gd name="T23" fmla="*/ 2239 h 2239"/>
                <a:gd name="T24" fmla="*/ 3360 w 3360"/>
                <a:gd name="T25" fmla="*/ 0 h 2239"/>
                <a:gd name="T26" fmla="*/ 3360 w 3360"/>
                <a:gd name="T27" fmla="*/ 2239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0" h="2239">
                  <a:moveTo>
                    <a:pt x="0" y="0"/>
                  </a:moveTo>
                  <a:lnTo>
                    <a:pt x="0" y="2239"/>
                  </a:lnTo>
                  <a:moveTo>
                    <a:pt x="559" y="0"/>
                  </a:moveTo>
                  <a:lnTo>
                    <a:pt x="559" y="2239"/>
                  </a:lnTo>
                  <a:moveTo>
                    <a:pt x="1120" y="0"/>
                  </a:moveTo>
                  <a:lnTo>
                    <a:pt x="1120" y="2239"/>
                  </a:lnTo>
                  <a:moveTo>
                    <a:pt x="1680" y="0"/>
                  </a:moveTo>
                  <a:lnTo>
                    <a:pt x="1680" y="2239"/>
                  </a:lnTo>
                  <a:moveTo>
                    <a:pt x="2240" y="0"/>
                  </a:moveTo>
                  <a:lnTo>
                    <a:pt x="2240" y="2239"/>
                  </a:lnTo>
                  <a:moveTo>
                    <a:pt x="2800" y="0"/>
                  </a:moveTo>
                  <a:lnTo>
                    <a:pt x="2800" y="2239"/>
                  </a:lnTo>
                  <a:moveTo>
                    <a:pt x="3360" y="0"/>
                  </a:moveTo>
                  <a:lnTo>
                    <a:pt x="3360" y="2239"/>
                  </a:lnTo>
                </a:path>
              </a:pathLst>
            </a:cu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Rectangle 8"/>
            <p:cNvSpPr>
              <a:spLocks noChangeArrowheads="1"/>
            </p:cNvSpPr>
            <p:nvPr/>
          </p:nvSpPr>
          <p:spPr bwMode="auto">
            <a:xfrm>
              <a:off x="1730375" y="1377950"/>
              <a:ext cx="5334000" cy="3554413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 flipV="1">
              <a:off x="1730375" y="1377950"/>
              <a:ext cx="0" cy="35544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10"/>
            <p:cNvSpPr>
              <a:spLocks noEditPoints="1"/>
            </p:cNvSpPr>
            <p:nvPr/>
          </p:nvSpPr>
          <p:spPr bwMode="auto">
            <a:xfrm>
              <a:off x="1654175" y="1377950"/>
              <a:ext cx="76200" cy="3554413"/>
            </a:xfrm>
            <a:custGeom>
              <a:avLst/>
              <a:gdLst>
                <a:gd name="T0" fmla="*/ 12 w 48"/>
                <a:gd name="T1" fmla="*/ 2239 h 2239"/>
                <a:gd name="T2" fmla="*/ 48 w 48"/>
                <a:gd name="T3" fmla="*/ 2239 h 2239"/>
                <a:gd name="T4" fmla="*/ 12 w 48"/>
                <a:gd name="T5" fmla="*/ 2115 h 2239"/>
                <a:gd name="T6" fmla="*/ 48 w 48"/>
                <a:gd name="T7" fmla="*/ 2115 h 2239"/>
                <a:gd name="T8" fmla="*/ 12 w 48"/>
                <a:gd name="T9" fmla="*/ 1990 h 2239"/>
                <a:gd name="T10" fmla="*/ 48 w 48"/>
                <a:gd name="T11" fmla="*/ 1990 h 2239"/>
                <a:gd name="T12" fmla="*/ 12 w 48"/>
                <a:gd name="T13" fmla="*/ 1866 h 2239"/>
                <a:gd name="T14" fmla="*/ 48 w 48"/>
                <a:gd name="T15" fmla="*/ 1866 h 2239"/>
                <a:gd name="T16" fmla="*/ 12 w 48"/>
                <a:gd name="T17" fmla="*/ 1742 h 2239"/>
                <a:gd name="T18" fmla="*/ 48 w 48"/>
                <a:gd name="T19" fmla="*/ 1742 h 2239"/>
                <a:gd name="T20" fmla="*/ 12 w 48"/>
                <a:gd name="T21" fmla="*/ 1617 h 2239"/>
                <a:gd name="T22" fmla="*/ 48 w 48"/>
                <a:gd name="T23" fmla="*/ 1617 h 2239"/>
                <a:gd name="T24" fmla="*/ 12 w 48"/>
                <a:gd name="T25" fmla="*/ 1493 h 2239"/>
                <a:gd name="T26" fmla="*/ 48 w 48"/>
                <a:gd name="T27" fmla="*/ 1493 h 2239"/>
                <a:gd name="T28" fmla="*/ 12 w 48"/>
                <a:gd name="T29" fmla="*/ 1369 h 2239"/>
                <a:gd name="T30" fmla="*/ 48 w 48"/>
                <a:gd name="T31" fmla="*/ 1369 h 2239"/>
                <a:gd name="T32" fmla="*/ 12 w 48"/>
                <a:gd name="T33" fmla="*/ 1244 h 2239"/>
                <a:gd name="T34" fmla="*/ 48 w 48"/>
                <a:gd name="T35" fmla="*/ 1244 h 2239"/>
                <a:gd name="T36" fmla="*/ 12 w 48"/>
                <a:gd name="T37" fmla="*/ 1119 h 2239"/>
                <a:gd name="T38" fmla="*/ 48 w 48"/>
                <a:gd name="T39" fmla="*/ 1119 h 2239"/>
                <a:gd name="T40" fmla="*/ 12 w 48"/>
                <a:gd name="T41" fmla="*/ 995 h 2239"/>
                <a:gd name="T42" fmla="*/ 48 w 48"/>
                <a:gd name="T43" fmla="*/ 995 h 2239"/>
                <a:gd name="T44" fmla="*/ 12 w 48"/>
                <a:gd name="T45" fmla="*/ 871 h 2239"/>
                <a:gd name="T46" fmla="*/ 48 w 48"/>
                <a:gd name="T47" fmla="*/ 871 h 2239"/>
                <a:gd name="T48" fmla="*/ 12 w 48"/>
                <a:gd name="T49" fmla="*/ 746 h 2239"/>
                <a:gd name="T50" fmla="*/ 48 w 48"/>
                <a:gd name="T51" fmla="*/ 746 h 2239"/>
                <a:gd name="T52" fmla="*/ 12 w 48"/>
                <a:gd name="T53" fmla="*/ 622 h 2239"/>
                <a:gd name="T54" fmla="*/ 48 w 48"/>
                <a:gd name="T55" fmla="*/ 622 h 2239"/>
                <a:gd name="T56" fmla="*/ 12 w 48"/>
                <a:gd name="T57" fmla="*/ 498 h 2239"/>
                <a:gd name="T58" fmla="*/ 48 w 48"/>
                <a:gd name="T59" fmla="*/ 498 h 2239"/>
                <a:gd name="T60" fmla="*/ 12 w 48"/>
                <a:gd name="T61" fmla="*/ 373 h 2239"/>
                <a:gd name="T62" fmla="*/ 48 w 48"/>
                <a:gd name="T63" fmla="*/ 373 h 2239"/>
                <a:gd name="T64" fmla="*/ 12 w 48"/>
                <a:gd name="T65" fmla="*/ 248 h 2239"/>
                <a:gd name="T66" fmla="*/ 48 w 48"/>
                <a:gd name="T67" fmla="*/ 248 h 2239"/>
                <a:gd name="T68" fmla="*/ 12 w 48"/>
                <a:gd name="T69" fmla="*/ 125 h 2239"/>
                <a:gd name="T70" fmla="*/ 48 w 48"/>
                <a:gd name="T71" fmla="*/ 125 h 2239"/>
                <a:gd name="T72" fmla="*/ 12 w 48"/>
                <a:gd name="T73" fmla="*/ 0 h 2239"/>
                <a:gd name="T74" fmla="*/ 48 w 48"/>
                <a:gd name="T75" fmla="*/ 0 h 2239"/>
                <a:gd name="T76" fmla="*/ 0 w 48"/>
                <a:gd name="T77" fmla="*/ 2239 h 2239"/>
                <a:gd name="T78" fmla="*/ 48 w 48"/>
                <a:gd name="T79" fmla="*/ 2239 h 2239"/>
                <a:gd name="T80" fmla="*/ 0 w 48"/>
                <a:gd name="T81" fmla="*/ 1990 h 2239"/>
                <a:gd name="T82" fmla="*/ 48 w 48"/>
                <a:gd name="T83" fmla="*/ 1990 h 2239"/>
                <a:gd name="T84" fmla="*/ 0 w 48"/>
                <a:gd name="T85" fmla="*/ 1742 h 2239"/>
                <a:gd name="T86" fmla="*/ 48 w 48"/>
                <a:gd name="T87" fmla="*/ 1742 h 2239"/>
                <a:gd name="T88" fmla="*/ 0 w 48"/>
                <a:gd name="T89" fmla="*/ 1493 h 2239"/>
                <a:gd name="T90" fmla="*/ 48 w 48"/>
                <a:gd name="T91" fmla="*/ 1493 h 2239"/>
                <a:gd name="T92" fmla="*/ 0 w 48"/>
                <a:gd name="T93" fmla="*/ 1244 h 2239"/>
                <a:gd name="T94" fmla="*/ 48 w 48"/>
                <a:gd name="T95" fmla="*/ 1244 h 2239"/>
                <a:gd name="T96" fmla="*/ 0 w 48"/>
                <a:gd name="T97" fmla="*/ 995 h 2239"/>
                <a:gd name="T98" fmla="*/ 48 w 48"/>
                <a:gd name="T99" fmla="*/ 995 h 2239"/>
                <a:gd name="T100" fmla="*/ 0 w 48"/>
                <a:gd name="T101" fmla="*/ 746 h 2239"/>
                <a:gd name="T102" fmla="*/ 48 w 48"/>
                <a:gd name="T103" fmla="*/ 746 h 2239"/>
                <a:gd name="T104" fmla="*/ 0 w 48"/>
                <a:gd name="T105" fmla="*/ 498 h 2239"/>
                <a:gd name="T106" fmla="*/ 48 w 48"/>
                <a:gd name="T107" fmla="*/ 498 h 2239"/>
                <a:gd name="T108" fmla="*/ 0 w 48"/>
                <a:gd name="T109" fmla="*/ 248 h 2239"/>
                <a:gd name="T110" fmla="*/ 48 w 48"/>
                <a:gd name="T111" fmla="*/ 248 h 2239"/>
                <a:gd name="T112" fmla="*/ 0 w 48"/>
                <a:gd name="T113" fmla="*/ 0 h 2239"/>
                <a:gd name="T114" fmla="*/ 48 w 48"/>
                <a:gd name="T115" fmla="*/ 0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2239">
                  <a:moveTo>
                    <a:pt x="12" y="2239"/>
                  </a:moveTo>
                  <a:lnTo>
                    <a:pt x="48" y="2239"/>
                  </a:lnTo>
                  <a:moveTo>
                    <a:pt x="12" y="2115"/>
                  </a:moveTo>
                  <a:lnTo>
                    <a:pt x="48" y="2115"/>
                  </a:lnTo>
                  <a:moveTo>
                    <a:pt x="12" y="1990"/>
                  </a:moveTo>
                  <a:lnTo>
                    <a:pt x="48" y="1990"/>
                  </a:lnTo>
                  <a:moveTo>
                    <a:pt x="12" y="1866"/>
                  </a:moveTo>
                  <a:lnTo>
                    <a:pt x="48" y="1866"/>
                  </a:lnTo>
                  <a:moveTo>
                    <a:pt x="12" y="1742"/>
                  </a:moveTo>
                  <a:lnTo>
                    <a:pt x="48" y="1742"/>
                  </a:lnTo>
                  <a:moveTo>
                    <a:pt x="12" y="1617"/>
                  </a:moveTo>
                  <a:lnTo>
                    <a:pt x="48" y="1617"/>
                  </a:lnTo>
                  <a:moveTo>
                    <a:pt x="12" y="1493"/>
                  </a:moveTo>
                  <a:lnTo>
                    <a:pt x="48" y="1493"/>
                  </a:lnTo>
                  <a:moveTo>
                    <a:pt x="12" y="1369"/>
                  </a:moveTo>
                  <a:lnTo>
                    <a:pt x="48" y="1369"/>
                  </a:lnTo>
                  <a:moveTo>
                    <a:pt x="12" y="1244"/>
                  </a:moveTo>
                  <a:lnTo>
                    <a:pt x="48" y="1244"/>
                  </a:lnTo>
                  <a:moveTo>
                    <a:pt x="12" y="1119"/>
                  </a:moveTo>
                  <a:lnTo>
                    <a:pt x="48" y="1119"/>
                  </a:lnTo>
                  <a:moveTo>
                    <a:pt x="12" y="995"/>
                  </a:moveTo>
                  <a:lnTo>
                    <a:pt x="48" y="995"/>
                  </a:lnTo>
                  <a:moveTo>
                    <a:pt x="12" y="871"/>
                  </a:moveTo>
                  <a:lnTo>
                    <a:pt x="48" y="871"/>
                  </a:lnTo>
                  <a:moveTo>
                    <a:pt x="12" y="746"/>
                  </a:moveTo>
                  <a:lnTo>
                    <a:pt x="48" y="746"/>
                  </a:lnTo>
                  <a:moveTo>
                    <a:pt x="12" y="622"/>
                  </a:moveTo>
                  <a:lnTo>
                    <a:pt x="48" y="622"/>
                  </a:lnTo>
                  <a:moveTo>
                    <a:pt x="12" y="498"/>
                  </a:moveTo>
                  <a:lnTo>
                    <a:pt x="48" y="498"/>
                  </a:lnTo>
                  <a:moveTo>
                    <a:pt x="12" y="373"/>
                  </a:moveTo>
                  <a:lnTo>
                    <a:pt x="48" y="373"/>
                  </a:lnTo>
                  <a:moveTo>
                    <a:pt x="12" y="248"/>
                  </a:moveTo>
                  <a:lnTo>
                    <a:pt x="48" y="248"/>
                  </a:lnTo>
                  <a:moveTo>
                    <a:pt x="12" y="125"/>
                  </a:moveTo>
                  <a:lnTo>
                    <a:pt x="48" y="125"/>
                  </a:lnTo>
                  <a:moveTo>
                    <a:pt x="12" y="0"/>
                  </a:moveTo>
                  <a:lnTo>
                    <a:pt x="48" y="0"/>
                  </a:lnTo>
                  <a:moveTo>
                    <a:pt x="0" y="2239"/>
                  </a:moveTo>
                  <a:lnTo>
                    <a:pt x="48" y="2239"/>
                  </a:lnTo>
                  <a:moveTo>
                    <a:pt x="0" y="1990"/>
                  </a:moveTo>
                  <a:lnTo>
                    <a:pt x="48" y="1990"/>
                  </a:lnTo>
                  <a:moveTo>
                    <a:pt x="0" y="1742"/>
                  </a:moveTo>
                  <a:lnTo>
                    <a:pt x="48" y="1742"/>
                  </a:lnTo>
                  <a:moveTo>
                    <a:pt x="0" y="1493"/>
                  </a:moveTo>
                  <a:lnTo>
                    <a:pt x="48" y="1493"/>
                  </a:lnTo>
                  <a:moveTo>
                    <a:pt x="0" y="1244"/>
                  </a:moveTo>
                  <a:lnTo>
                    <a:pt x="48" y="1244"/>
                  </a:lnTo>
                  <a:moveTo>
                    <a:pt x="0" y="995"/>
                  </a:moveTo>
                  <a:lnTo>
                    <a:pt x="48" y="995"/>
                  </a:lnTo>
                  <a:moveTo>
                    <a:pt x="0" y="746"/>
                  </a:moveTo>
                  <a:lnTo>
                    <a:pt x="48" y="746"/>
                  </a:lnTo>
                  <a:moveTo>
                    <a:pt x="0" y="498"/>
                  </a:moveTo>
                  <a:lnTo>
                    <a:pt x="48" y="498"/>
                  </a:lnTo>
                  <a:moveTo>
                    <a:pt x="0" y="248"/>
                  </a:moveTo>
                  <a:lnTo>
                    <a:pt x="48" y="248"/>
                  </a:lnTo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1730375" y="4932363"/>
              <a:ext cx="533400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2"/>
            <p:cNvSpPr>
              <a:spLocks noEditPoints="1"/>
            </p:cNvSpPr>
            <p:nvPr/>
          </p:nvSpPr>
          <p:spPr bwMode="auto">
            <a:xfrm>
              <a:off x="1730375" y="4932363"/>
              <a:ext cx="5334000" cy="74613"/>
            </a:xfrm>
            <a:custGeom>
              <a:avLst/>
              <a:gdLst>
                <a:gd name="T0" fmla="*/ 0 w 3360"/>
                <a:gd name="T1" fmla="*/ 36 h 47"/>
                <a:gd name="T2" fmla="*/ 111 w 3360"/>
                <a:gd name="T3" fmla="*/ 36 h 47"/>
                <a:gd name="T4" fmla="*/ 224 w 3360"/>
                <a:gd name="T5" fmla="*/ 36 h 47"/>
                <a:gd name="T6" fmla="*/ 335 w 3360"/>
                <a:gd name="T7" fmla="*/ 36 h 47"/>
                <a:gd name="T8" fmla="*/ 448 w 3360"/>
                <a:gd name="T9" fmla="*/ 36 h 47"/>
                <a:gd name="T10" fmla="*/ 559 w 3360"/>
                <a:gd name="T11" fmla="*/ 36 h 47"/>
                <a:gd name="T12" fmla="*/ 672 w 3360"/>
                <a:gd name="T13" fmla="*/ 36 h 47"/>
                <a:gd name="T14" fmla="*/ 783 w 3360"/>
                <a:gd name="T15" fmla="*/ 36 h 47"/>
                <a:gd name="T16" fmla="*/ 896 w 3360"/>
                <a:gd name="T17" fmla="*/ 36 h 47"/>
                <a:gd name="T18" fmla="*/ 1007 w 3360"/>
                <a:gd name="T19" fmla="*/ 36 h 47"/>
                <a:gd name="T20" fmla="*/ 1120 w 3360"/>
                <a:gd name="T21" fmla="*/ 36 h 47"/>
                <a:gd name="T22" fmla="*/ 1231 w 3360"/>
                <a:gd name="T23" fmla="*/ 36 h 47"/>
                <a:gd name="T24" fmla="*/ 1344 w 3360"/>
                <a:gd name="T25" fmla="*/ 36 h 47"/>
                <a:gd name="T26" fmla="*/ 1455 w 3360"/>
                <a:gd name="T27" fmla="*/ 36 h 47"/>
                <a:gd name="T28" fmla="*/ 1568 w 3360"/>
                <a:gd name="T29" fmla="*/ 36 h 47"/>
                <a:gd name="T30" fmla="*/ 1680 w 3360"/>
                <a:gd name="T31" fmla="*/ 36 h 47"/>
                <a:gd name="T32" fmla="*/ 1792 w 3360"/>
                <a:gd name="T33" fmla="*/ 36 h 47"/>
                <a:gd name="T34" fmla="*/ 1904 w 3360"/>
                <a:gd name="T35" fmla="*/ 36 h 47"/>
                <a:gd name="T36" fmla="*/ 2016 w 3360"/>
                <a:gd name="T37" fmla="*/ 36 h 47"/>
                <a:gd name="T38" fmla="*/ 2128 w 3360"/>
                <a:gd name="T39" fmla="*/ 36 h 47"/>
                <a:gd name="T40" fmla="*/ 2240 w 3360"/>
                <a:gd name="T41" fmla="*/ 36 h 47"/>
                <a:gd name="T42" fmla="*/ 2352 w 3360"/>
                <a:gd name="T43" fmla="*/ 36 h 47"/>
                <a:gd name="T44" fmla="*/ 2464 w 3360"/>
                <a:gd name="T45" fmla="*/ 36 h 47"/>
                <a:gd name="T46" fmla="*/ 2576 w 3360"/>
                <a:gd name="T47" fmla="*/ 36 h 47"/>
                <a:gd name="T48" fmla="*/ 2688 w 3360"/>
                <a:gd name="T49" fmla="*/ 36 h 47"/>
                <a:gd name="T50" fmla="*/ 2800 w 3360"/>
                <a:gd name="T51" fmla="*/ 36 h 47"/>
                <a:gd name="T52" fmla="*/ 2912 w 3360"/>
                <a:gd name="T53" fmla="*/ 36 h 47"/>
                <a:gd name="T54" fmla="*/ 3024 w 3360"/>
                <a:gd name="T55" fmla="*/ 36 h 47"/>
                <a:gd name="T56" fmla="*/ 3136 w 3360"/>
                <a:gd name="T57" fmla="*/ 36 h 47"/>
                <a:gd name="T58" fmla="*/ 3248 w 3360"/>
                <a:gd name="T59" fmla="*/ 36 h 47"/>
                <a:gd name="T60" fmla="*/ 3360 w 3360"/>
                <a:gd name="T61" fmla="*/ 36 h 47"/>
                <a:gd name="T62" fmla="*/ 0 w 3360"/>
                <a:gd name="T63" fmla="*/ 47 h 47"/>
                <a:gd name="T64" fmla="*/ 559 w 3360"/>
                <a:gd name="T65" fmla="*/ 47 h 47"/>
                <a:gd name="T66" fmla="*/ 1120 w 3360"/>
                <a:gd name="T67" fmla="*/ 47 h 47"/>
                <a:gd name="T68" fmla="*/ 1680 w 3360"/>
                <a:gd name="T69" fmla="*/ 47 h 47"/>
                <a:gd name="T70" fmla="*/ 2240 w 3360"/>
                <a:gd name="T71" fmla="*/ 47 h 47"/>
                <a:gd name="T72" fmla="*/ 2800 w 3360"/>
                <a:gd name="T73" fmla="*/ 47 h 47"/>
                <a:gd name="T74" fmla="*/ 3360 w 3360"/>
                <a:gd name="T7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0" h="47">
                  <a:moveTo>
                    <a:pt x="0" y="0"/>
                  </a:moveTo>
                  <a:lnTo>
                    <a:pt x="0" y="36"/>
                  </a:lnTo>
                  <a:moveTo>
                    <a:pt x="111" y="0"/>
                  </a:moveTo>
                  <a:lnTo>
                    <a:pt x="111" y="36"/>
                  </a:lnTo>
                  <a:moveTo>
                    <a:pt x="224" y="0"/>
                  </a:moveTo>
                  <a:lnTo>
                    <a:pt x="224" y="36"/>
                  </a:lnTo>
                  <a:moveTo>
                    <a:pt x="335" y="0"/>
                  </a:moveTo>
                  <a:lnTo>
                    <a:pt x="335" y="36"/>
                  </a:lnTo>
                  <a:moveTo>
                    <a:pt x="448" y="0"/>
                  </a:moveTo>
                  <a:lnTo>
                    <a:pt x="448" y="36"/>
                  </a:lnTo>
                  <a:moveTo>
                    <a:pt x="559" y="0"/>
                  </a:moveTo>
                  <a:lnTo>
                    <a:pt x="559" y="36"/>
                  </a:lnTo>
                  <a:moveTo>
                    <a:pt x="672" y="0"/>
                  </a:moveTo>
                  <a:lnTo>
                    <a:pt x="672" y="36"/>
                  </a:lnTo>
                  <a:moveTo>
                    <a:pt x="783" y="0"/>
                  </a:moveTo>
                  <a:lnTo>
                    <a:pt x="783" y="36"/>
                  </a:lnTo>
                  <a:moveTo>
                    <a:pt x="896" y="0"/>
                  </a:moveTo>
                  <a:lnTo>
                    <a:pt x="896" y="36"/>
                  </a:lnTo>
                  <a:moveTo>
                    <a:pt x="1007" y="0"/>
                  </a:moveTo>
                  <a:lnTo>
                    <a:pt x="1007" y="36"/>
                  </a:lnTo>
                  <a:moveTo>
                    <a:pt x="1120" y="0"/>
                  </a:moveTo>
                  <a:lnTo>
                    <a:pt x="1120" y="36"/>
                  </a:lnTo>
                  <a:moveTo>
                    <a:pt x="1231" y="0"/>
                  </a:moveTo>
                  <a:lnTo>
                    <a:pt x="1231" y="36"/>
                  </a:lnTo>
                  <a:moveTo>
                    <a:pt x="1344" y="0"/>
                  </a:moveTo>
                  <a:lnTo>
                    <a:pt x="1344" y="36"/>
                  </a:lnTo>
                  <a:moveTo>
                    <a:pt x="1455" y="0"/>
                  </a:moveTo>
                  <a:lnTo>
                    <a:pt x="1455" y="36"/>
                  </a:lnTo>
                  <a:moveTo>
                    <a:pt x="1568" y="0"/>
                  </a:moveTo>
                  <a:lnTo>
                    <a:pt x="1568" y="36"/>
                  </a:lnTo>
                  <a:moveTo>
                    <a:pt x="1680" y="0"/>
                  </a:moveTo>
                  <a:lnTo>
                    <a:pt x="1680" y="36"/>
                  </a:lnTo>
                  <a:moveTo>
                    <a:pt x="1792" y="0"/>
                  </a:moveTo>
                  <a:lnTo>
                    <a:pt x="1792" y="36"/>
                  </a:lnTo>
                  <a:moveTo>
                    <a:pt x="1904" y="0"/>
                  </a:moveTo>
                  <a:lnTo>
                    <a:pt x="1904" y="36"/>
                  </a:lnTo>
                  <a:moveTo>
                    <a:pt x="2016" y="0"/>
                  </a:moveTo>
                  <a:lnTo>
                    <a:pt x="2016" y="36"/>
                  </a:lnTo>
                  <a:moveTo>
                    <a:pt x="2128" y="0"/>
                  </a:moveTo>
                  <a:lnTo>
                    <a:pt x="2128" y="36"/>
                  </a:lnTo>
                  <a:moveTo>
                    <a:pt x="2240" y="0"/>
                  </a:moveTo>
                  <a:lnTo>
                    <a:pt x="2240" y="36"/>
                  </a:lnTo>
                  <a:moveTo>
                    <a:pt x="2352" y="0"/>
                  </a:moveTo>
                  <a:lnTo>
                    <a:pt x="2352" y="36"/>
                  </a:lnTo>
                  <a:moveTo>
                    <a:pt x="2464" y="0"/>
                  </a:moveTo>
                  <a:lnTo>
                    <a:pt x="2464" y="36"/>
                  </a:lnTo>
                  <a:moveTo>
                    <a:pt x="2576" y="0"/>
                  </a:moveTo>
                  <a:lnTo>
                    <a:pt x="2576" y="36"/>
                  </a:lnTo>
                  <a:moveTo>
                    <a:pt x="2688" y="0"/>
                  </a:moveTo>
                  <a:lnTo>
                    <a:pt x="2688" y="36"/>
                  </a:lnTo>
                  <a:moveTo>
                    <a:pt x="2800" y="0"/>
                  </a:moveTo>
                  <a:lnTo>
                    <a:pt x="2800" y="36"/>
                  </a:lnTo>
                  <a:moveTo>
                    <a:pt x="2912" y="0"/>
                  </a:moveTo>
                  <a:lnTo>
                    <a:pt x="2912" y="36"/>
                  </a:lnTo>
                  <a:moveTo>
                    <a:pt x="3024" y="0"/>
                  </a:moveTo>
                  <a:lnTo>
                    <a:pt x="3024" y="36"/>
                  </a:lnTo>
                  <a:moveTo>
                    <a:pt x="3136" y="0"/>
                  </a:moveTo>
                  <a:lnTo>
                    <a:pt x="3136" y="36"/>
                  </a:lnTo>
                  <a:moveTo>
                    <a:pt x="3248" y="0"/>
                  </a:moveTo>
                  <a:lnTo>
                    <a:pt x="3248" y="36"/>
                  </a:lnTo>
                  <a:moveTo>
                    <a:pt x="3360" y="0"/>
                  </a:moveTo>
                  <a:lnTo>
                    <a:pt x="3360" y="36"/>
                  </a:lnTo>
                  <a:moveTo>
                    <a:pt x="0" y="0"/>
                  </a:moveTo>
                  <a:lnTo>
                    <a:pt x="0" y="47"/>
                  </a:lnTo>
                  <a:moveTo>
                    <a:pt x="559" y="0"/>
                  </a:moveTo>
                  <a:lnTo>
                    <a:pt x="559" y="47"/>
                  </a:lnTo>
                  <a:moveTo>
                    <a:pt x="1120" y="0"/>
                  </a:moveTo>
                  <a:lnTo>
                    <a:pt x="1120" y="47"/>
                  </a:lnTo>
                  <a:moveTo>
                    <a:pt x="1680" y="0"/>
                  </a:moveTo>
                  <a:lnTo>
                    <a:pt x="1680" y="47"/>
                  </a:lnTo>
                  <a:moveTo>
                    <a:pt x="2240" y="0"/>
                  </a:moveTo>
                  <a:lnTo>
                    <a:pt x="2240" y="47"/>
                  </a:lnTo>
                  <a:moveTo>
                    <a:pt x="2800" y="0"/>
                  </a:moveTo>
                  <a:lnTo>
                    <a:pt x="2800" y="47"/>
                  </a:lnTo>
                  <a:moveTo>
                    <a:pt x="3360" y="0"/>
                  </a:moveTo>
                  <a:lnTo>
                    <a:pt x="3360" y="4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1217613" y="4778375"/>
              <a:ext cx="431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1217613" y="4383088"/>
              <a:ext cx="431800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18"/>
            <p:cNvSpPr>
              <a:spLocks noChangeArrowheads="1"/>
            </p:cNvSpPr>
            <p:nvPr/>
          </p:nvSpPr>
          <p:spPr bwMode="auto">
            <a:xfrm>
              <a:off x="1217613" y="3987800"/>
              <a:ext cx="431800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19"/>
            <p:cNvSpPr>
              <a:spLocks noChangeArrowheads="1"/>
            </p:cNvSpPr>
            <p:nvPr/>
          </p:nvSpPr>
          <p:spPr bwMode="auto">
            <a:xfrm>
              <a:off x="1217613" y="3594100"/>
              <a:ext cx="431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20"/>
            <p:cNvSpPr>
              <a:spLocks noChangeArrowheads="1"/>
            </p:cNvSpPr>
            <p:nvPr/>
          </p:nvSpPr>
          <p:spPr bwMode="auto">
            <a:xfrm>
              <a:off x="1217613" y="3198813"/>
              <a:ext cx="431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1217613" y="2803525"/>
              <a:ext cx="431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1217613" y="2408238"/>
              <a:ext cx="431800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1217613" y="2011363"/>
              <a:ext cx="431800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1217613" y="1619250"/>
              <a:ext cx="431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25"/>
            <p:cNvSpPr>
              <a:spLocks noChangeArrowheads="1"/>
            </p:cNvSpPr>
            <p:nvPr/>
          </p:nvSpPr>
          <p:spPr bwMode="auto">
            <a:xfrm>
              <a:off x="1100138" y="1223963"/>
              <a:ext cx="5524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26"/>
            <p:cNvSpPr>
              <a:spLocks noChangeArrowheads="1"/>
            </p:cNvSpPr>
            <p:nvPr/>
          </p:nvSpPr>
          <p:spPr bwMode="auto">
            <a:xfrm>
              <a:off x="1474788" y="5081588"/>
              <a:ext cx="655637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-10°C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27"/>
            <p:cNvSpPr>
              <a:spLocks noChangeArrowheads="1"/>
            </p:cNvSpPr>
            <p:nvPr/>
          </p:nvSpPr>
          <p:spPr bwMode="auto">
            <a:xfrm>
              <a:off x="2422525" y="5081588"/>
              <a:ext cx="534987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-5°C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28"/>
            <p:cNvSpPr>
              <a:spLocks noChangeArrowheads="1"/>
            </p:cNvSpPr>
            <p:nvPr/>
          </p:nvSpPr>
          <p:spPr bwMode="auto">
            <a:xfrm>
              <a:off x="3348038" y="5081588"/>
              <a:ext cx="458787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4237038" y="5081588"/>
              <a:ext cx="458787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30"/>
            <p:cNvSpPr>
              <a:spLocks noChangeArrowheads="1"/>
            </p:cNvSpPr>
            <p:nvPr/>
          </p:nvSpPr>
          <p:spPr bwMode="auto">
            <a:xfrm>
              <a:off x="5067300" y="5081588"/>
              <a:ext cx="58102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31"/>
            <p:cNvSpPr>
              <a:spLocks noChangeArrowheads="1"/>
            </p:cNvSpPr>
            <p:nvPr/>
          </p:nvSpPr>
          <p:spPr bwMode="auto">
            <a:xfrm>
              <a:off x="5956300" y="5081588"/>
              <a:ext cx="58102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6845300" y="5081588"/>
              <a:ext cx="582612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 rot="-5400000" flipH="1">
              <a:off x="88093" y="3061583"/>
              <a:ext cx="16843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Leistungszahl COP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34"/>
            <p:cNvSpPr>
              <a:spLocks noChangeArrowheads="1"/>
            </p:cNvSpPr>
            <p:nvPr/>
          </p:nvSpPr>
          <p:spPr bwMode="auto">
            <a:xfrm>
              <a:off x="3124200" y="5408613"/>
              <a:ext cx="254952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Temperatur der Quelle T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5438775" y="5540375"/>
              <a:ext cx="3333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kalt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36"/>
            <p:cNvSpPr>
              <a:spLocks noChangeArrowheads="1"/>
            </p:cNvSpPr>
            <p:nvPr/>
          </p:nvSpPr>
          <p:spPr bwMode="auto">
            <a:xfrm>
              <a:off x="1819275" y="1728788"/>
              <a:ext cx="823912" cy="94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Rectangle 37"/>
            <p:cNvSpPr>
              <a:spLocks noChangeArrowheads="1"/>
            </p:cNvSpPr>
            <p:nvPr/>
          </p:nvSpPr>
          <p:spPr bwMode="auto">
            <a:xfrm>
              <a:off x="1819275" y="1728788"/>
              <a:ext cx="823912" cy="949325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1887538" y="1887538"/>
              <a:ext cx="279400" cy="0"/>
            </a:xfrm>
            <a:prstGeom prst="line">
              <a:avLst/>
            </a:prstGeom>
            <a:noFill/>
            <a:ln w="30163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Rectangle 39"/>
            <p:cNvSpPr>
              <a:spLocks noChangeArrowheads="1"/>
            </p:cNvSpPr>
            <p:nvPr/>
          </p:nvSpPr>
          <p:spPr bwMode="auto">
            <a:xfrm>
              <a:off x="2198688" y="1751013"/>
              <a:ext cx="51752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40"/>
            <p:cNvSpPr>
              <a:spLocks noChangeShapeType="1"/>
            </p:cNvSpPr>
            <p:nvPr/>
          </p:nvSpPr>
          <p:spPr bwMode="auto">
            <a:xfrm>
              <a:off x="1887538" y="2203450"/>
              <a:ext cx="279400" cy="0"/>
            </a:xfrm>
            <a:prstGeom prst="line">
              <a:avLst/>
            </a:prstGeom>
            <a:noFill/>
            <a:ln w="30163" cap="rnd">
              <a:solidFill>
                <a:srgbClr val="ED7D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Rectangle 41"/>
            <p:cNvSpPr>
              <a:spLocks noChangeArrowheads="1"/>
            </p:cNvSpPr>
            <p:nvPr/>
          </p:nvSpPr>
          <p:spPr bwMode="auto">
            <a:xfrm>
              <a:off x="2198688" y="2066925"/>
              <a:ext cx="51752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45°C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Line 42"/>
            <p:cNvSpPr>
              <a:spLocks noChangeShapeType="1"/>
            </p:cNvSpPr>
            <p:nvPr/>
          </p:nvSpPr>
          <p:spPr bwMode="auto">
            <a:xfrm>
              <a:off x="1887538" y="2519363"/>
              <a:ext cx="279400" cy="0"/>
            </a:xfrm>
            <a:prstGeom prst="line">
              <a:avLst/>
            </a:prstGeom>
            <a:noFill/>
            <a:ln w="30163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Rectangle 43"/>
            <p:cNvSpPr>
              <a:spLocks noChangeArrowheads="1"/>
            </p:cNvSpPr>
            <p:nvPr/>
          </p:nvSpPr>
          <p:spPr bwMode="auto">
            <a:xfrm>
              <a:off x="2198688" y="2386013"/>
              <a:ext cx="51752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60°C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44"/>
            <p:cNvSpPr>
              <a:spLocks noChangeArrowheads="1"/>
            </p:cNvSpPr>
            <p:nvPr/>
          </p:nvSpPr>
          <p:spPr bwMode="auto">
            <a:xfrm>
              <a:off x="1814513" y="1412875"/>
              <a:ext cx="1890712" cy="252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Rectangle 45"/>
            <p:cNvSpPr>
              <a:spLocks noChangeArrowheads="1"/>
            </p:cNvSpPr>
            <p:nvPr/>
          </p:nvSpPr>
          <p:spPr bwMode="auto">
            <a:xfrm>
              <a:off x="1816100" y="1416050"/>
              <a:ext cx="490537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Heiz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46"/>
            <p:cNvSpPr>
              <a:spLocks noChangeArrowheads="1"/>
            </p:cNvSpPr>
            <p:nvPr/>
          </p:nvSpPr>
          <p:spPr bwMode="auto">
            <a:xfrm>
              <a:off x="2173288" y="1416050"/>
              <a:ext cx="17780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47"/>
            <p:cNvSpPr>
              <a:spLocks noChangeArrowheads="1"/>
            </p:cNvSpPr>
            <p:nvPr/>
          </p:nvSpPr>
          <p:spPr bwMode="auto">
            <a:xfrm>
              <a:off x="2236788" y="1416050"/>
              <a:ext cx="1306512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Temperatur T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48"/>
            <p:cNvSpPr>
              <a:spLocks noChangeArrowheads="1"/>
            </p:cNvSpPr>
            <p:nvPr/>
          </p:nvSpPr>
          <p:spPr bwMode="auto">
            <a:xfrm>
              <a:off x="3371850" y="1527175"/>
              <a:ext cx="400050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warm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49"/>
            <p:cNvSpPr>
              <a:spLocks noChangeArrowheads="1"/>
            </p:cNvSpPr>
            <p:nvPr/>
          </p:nvSpPr>
          <p:spPr bwMode="auto">
            <a:xfrm>
              <a:off x="1814513" y="2752725"/>
              <a:ext cx="1339850" cy="252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Rectangle 50"/>
            <p:cNvSpPr>
              <a:spLocks noChangeArrowheads="1"/>
            </p:cNvSpPr>
            <p:nvPr/>
          </p:nvSpPr>
          <p:spPr bwMode="auto">
            <a:xfrm>
              <a:off x="1816100" y="2692475"/>
              <a:ext cx="11381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Gütegrad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h</a:t>
              </a:r>
              <a:r>
                <a:rPr kumimoji="0" lang="de-DE" altLang="de-DE" sz="1600" b="0" i="0" u="none" strike="noStrike" cap="none" normalizeH="0" baseline="-25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WP</a:t>
              </a:r>
              <a:endParaRPr kumimoji="0" lang="de-DE" altLang="de-DE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4" name="Rectangle 51"/>
            <p:cNvSpPr>
              <a:spLocks noChangeArrowheads="1"/>
            </p:cNvSpPr>
            <p:nvPr/>
          </p:nvSpPr>
          <p:spPr bwMode="auto">
            <a:xfrm>
              <a:off x="2974793" y="2692475"/>
              <a:ext cx="642937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 50%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Freeform 13"/>
          <p:cNvSpPr>
            <a:spLocks/>
          </p:cNvSpPr>
          <p:nvPr/>
        </p:nvSpPr>
        <p:spPr bwMode="auto">
          <a:xfrm>
            <a:off x="1079947" y="1495938"/>
            <a:ext cx="4398411" cy="2442997"/>
          </a:xfrm>
          <a:custGeom>
            <a:avLst/>
            <a:gdLst>
              <a:gd name="T0" fmla="*/ 0 w 3361"/>
              <a:gd name="T1" fmla="*/ 2827 h 2827"/>
              <a:gd name="T2" fmla="*/ 224 w 3361"/>
              <a:gd name="T3" fmla="*/ 2777 h 2827"/>
              <a:gd name="T4" fmla="*/ 449 w 3361"/>
              <a:gd name="T5" fmla="*/ 2722 h 2827"/>
              <a:gd name="T6" fmla="*/ 673 w 3361"/>
              <a:gd name="T7" fmla="*/ 2660 h 2827"/>
              <a:gd name="T8" fmla="*/ 897 w 3361"/>
              <a:gd name="T9" fmla="*/ 2591 h 2827"/>
              <a:gd name="T10" fmla="*/ 1121 w 3361"/>
              <a:gd name="T11" fmla="*/ 2513 h 2827"/>
              <a:gd name="T12" fmla="*/ 1345 w 3361"/>
              <a:gd name="T13" fmla="*/ 2423 h 2827"/>
              <a:gd name="T14" fmla="*/ 1569 w 3361"/>
              <a:gd name="T15" fmla="*/ 2319 h 2827"/>
              <a:gd name="T16" fmla="*/ 1793 w 3361"/>
              <a:gd name="T17" fmla="*/ 2199 h 2827"/>
              <a:gd name="T18" fmla="*/ 2017 w 3361"/>
              <a:gd name="T19" fmla="*/ 2056 h 2827"/>
              <a:gd name="T20" fmla="*/ 2241 w 3361"/>
              <a:gd name="T21" fmla="*/ 1885 h 2827"/>
              <a:gd name="T22" fmla="*/ 2465 w 3361"/>
              <a:gd name="T23" fmla="*/ 1675 h 2827"/>
              <a:gd name="T24" fmla="*/ 2689 w 3361"/>
              <a:gd name="T25" fmla="*/ 1413 h 2827"/>
              <a:gd name="T26" fmla="*/ 2913 w 3361"/>
              <a:gd name="T27" fmla="*/ 1077 h 2827"/>
              <a:gd name="T28" fmla="*/ 3137 w 3361"/>
              <a:gd name="T29" fmla="*/ 628 h 2827"/>
              <a:gd name="T30" fmla="*/ 3361 w 3361"/>
              <a:gd name="T31" fmla="*/ 0 h 2827"/>
              <a:gd name="connsiteX0" fmla="*/ 0 w 10000"/>
              <a:gd name="connsiteY0" fmla="*/ 10000 h 10000"/>
              <a:gd name="connsiteX1" fmla="*/ 666 w 10000"/>
              <a:gd name="connsiteY1" fmla="*/ 9823 h 10000"/>
              <a:gd name="connsiteX2" fmla="*/ 1336 w 10000"/>
              <a:gd name="connsiteY2" fmla="*/ 9629 h 10000"/>
              <a:gd name="connsiteX3" fmla="*/ 2002 w 10000"/>
              <a:gd name="connsiteY3" fmla="*/ 9409 h 10000"/>
              <a:gd name="connsiteX4" fmla="*/ 2669 w 10000"/>
              <a:gd name="connsiteY4" fmla="*/ 9165 h 10000"/>
              <a:gd name="connsiteX5" fmla="*/ 3335 w 10000"/>
              <a:gd name="connsiteY5" fmla="*/ 8889 h 10000"/>
              <a:gd name="connsiteX6" fmla="*/ 4002 w 10000"/>
              <a:gd name="connsiteY6" fmla="*/ 8571 h 10000"/>
              <a:gd name="connsiteX7" fmla="*/ 4668 w 10000"/>
              <a:gd name="connsiteY7" fmla="*/ 8203 h 10000"/>
              <a:gd name="connsiteX8" fmla="*/ 5335 w 10000"/>
              <a:gd name="connsiteY8" fmla="*/ 7779 h 10000"/>
              <a:gd name="connsiteX9" fmla="*/ 6001 w 10000"/>
              <a:gd name="connsiteY9" fmla="*/ 7273 h 10000"/>
              <a:gd name="connsiteX10" fmla="*/ 6668 w 10000"/>
              <a:gd name="connsiteY10" fmla="*/ 6668 h 10000"/>
              <a:gd name="connsiteX11" fmla="*/ 7334 w 10000"/>
              <a:gd name="connsiteY11" fmla="*/ 5925 h 10000"/>
              <a:gd name="connsiteX12" fmla="*/ 8001 w 10000"/>
              <a:gd name="connsiteY12" fmla="*/ 4998 h 10000"/>
              <a:gd name="connsiteX13" fmla="*/ 9334 w 10000"/>
              <a:gd name="connsiteY13" fmla="*/ 2221 h 10000"/>
              <a:gd name="connsiteX14" fmla="*/ 10000 w 10000"/>
              <a:gd name="connsiteY14" fmla="*/ 0 h 10000"/>
              <a:gd name="connsiteX0" fmla="*/ 0 w 9334"/>
              <a:gd name="connsiteY0" fmla="*/ 7779 h 7779"/>
              <a:gd name="connsiteX1" fmla="*/ 666 w 9334"/>
              <a:gd name="connsiteY1" fmla="*/ 7602 h 7779"/>
              <a:gd name="connsiteX2" fmla="*/ 1336 w 9334"/>
              <a:gd name="connsiteY2" fmla="*/ 7408 h 7779"/>
              <a:gd name="connsiteX3" fmla="*/ 2002 w 9334"/>
              <a:gd name="connsiteY3" fmla="*/ 7188 h 7779"/>
              <a:gd name="connsiteX4" fmla="*/ 2669 w 9334"/>
              <a:gd name="connsiteY4" fmla="*/ 6944 h 7779"/>
              <a:gd name="connsiteX5" fmla="*/ 3335 w 9334"/>
              <a:gd name="connsiteY5" fmla="*/ 6668 h 7779"/>
              <a:gd name="connsiteX6" fmla="*/ 4002 w 9334"/>
              <a:gd name="connsiteY6" fmla="*/ 6350 h 7779"/>
              <a:gd name="connsiteX7" fmla="*/ 4668 w 9334"/>
              <a:gd name="connsiteY7" fmla="*/ 5982 h 7779"/>
              <a:gd name="connsiteX8" fmla="*/ 5335 w 9334"/>
              <a:gd name="connsiteY8" fmla="*/ 5558 h 7779"/>
              <a:gd name="connsiteX9" fmla="*/ 6001 w 9334"/>
              <a:gd name="connsiteY9" fmla="*/ 5052 h 7779"/>
              <a:gd name="connsiteX10" fmla="*/ 6668 w 9334"/>
              <a:gd name="connsiteY10" fmla="*/ 4447 h 7779"/>
              <a:gd name="connsiteX11" fmla="*/ 7334 w 9334"/>
              <a:gd name="connsiteY11" fmla="*/ 3704 h 7779"/>
              <a:gd name="connsiteX12" fmla="*/ 8001 w 9334"/>
              <a:gd name="connsiteY12" fmla="*/ 2777 h 7779"/>
              <a:gd name="connsiteX13" fmla="*/ 9334 w 9334"/>
              <a:gd name="connsiteY13" fmla="*/ 0 h 7779"/>
              <a:gd name="connsiteX0" fmla="*/ 0 w 8572"/>
              <a:gd name="connsiteY0" fmla="*/ 6430 h 6430"/>
              <a:gd name="connsiteX1" fmla="*/ 714 w 8572"/>
              <a:gd name="connsiteY1" fmla="*/ 6202 h 6430"/>
              <a:gd name="connsiteX2" fmla="*/ 1431 w 8572"/>
              <a:gd name="connsiteY2" fmla="*/ 5953 h 6430"/>
              <a:gd name="connsiteX3" fmla="*/ 2145 w 8572"/>
              <a:gd name="connsiteY3" fmla="*/ 5670 h 6430"/>
              <a:gd name="connsiteX4" fmla="*/ 2859 w 8572"/>
              <a:gd name="connsiteY4" fmla="*/ 5357 h 6430"/>
              <a:gd name="connsiteX5" fmla="*/ 3573 w 8572"/>
              <a:gd name="connsiteY5" fmla="*/ 5002 h 6430"/>
              <a:gd name="connsiteX6" fmla="*/ 4288 w 8572"/>
              <a:gd name="connsiteY6" fmla="*/ 4593 h 6430"/>
              <a:gd name="connsiteX7" fmla="*/ 5001 w 8572"/>
              <a:gd name="connsiteY7" fmla="*/ 4120 h 6430"/>
              <a:gd name="connsiteX8" fmla="*/ 5716 w 8572"/>
              <a:gd name="connsiteY8" fmla="*/ 3575 h 6430"/>
              <a:gd name="connsiteX9" fmla="*/ 6429 w 8572"/>
              <a:gd name="connsiteY9" fmla="*/ 2924 h 6430"/>
              <a:gd name="connsiteX10" fmla="*/ 7144 w 8572"/>
              <a:gd name="connsiteY10" fmla="*/ 2147 h 6430"/>
              <a:gd name="connsiteX11" fmla="*/ 7857 w 8572"/>
              <a:gd name="connsiteY11" fmla="*/ 1192 h 6430"/>
              <a:gd name="connsiteX12" fmla="*/ 8572 w 8572"/>
              <a:gd name="connsiteY12" fmla="*/ 0 h 6430"/>
              <a:gd name="connsiteX0" fmla="*/ 0 w 10303"/>
              <a:gd name="connsiteY0" fmla="*/ 10883 h 10883"/>
              <a:gd name="connsiteX1" fmla="*/ 833 w 10303"/>
              <a:gd name="connsiteY1" fmla="*/ 10528 h 10883"/>
              <a:gd name="connsiteX2" fmla="*/ 1669 w 10303"/>
              <a:gd name="connsiteY2" fmla="*/ 10141 h 10883"/>
              <a:gd name="connsiteX3" fmla="*/ 2502 w 10303"/>
              <a:gd name="connsiteY3" fmla="*/ 9701 h 10883"/>
              <a:gd name="connsiteX4" fmla="*/ 3335 w 10303"/>
              <a:gd name="connsiteY4" fmla="*/ 9214 h 10883"/>
              <a:gd name="connsiteX5" fmla="*/ 4168 w 10303"/>
              <a:gd name="connsiteY5" fmla="*/ 8662 h 10883"/>
              <a:gd name="connsiteX6" fmla="*/ 5002 w 10303"/>
              <a:gd name="connsiteY6" fmla="*/ 8026 h 10883"/>
              <a:gd name="connsiteX7" fmla="*/ 5834 w 10303"/>
              <a:gd name="connsiteY7" fmla="*/ 7290 h 10883"/>
              <a:gd name="connsiteX8" fmla="*/ 6668 w 10303"/>
              <a:gd name="connsiteY8" fmla="*/ 6443 h 10883"/>
              <a:gd name="connsiteX9" fmla="*/ 7500 w 10303"/>
              <a:gd name="connsiteY9" fmla="*/ 5430 h 10883"/>
              <a:gd name="connsiteX10" fmla="*/ 8334 w 10303"/>
              <a:gd name="connsiteY10" fmla="*/ 4222 h 10883"/>
              <a:gd name="connsiteX11" fmla="*/ 9166 w 10303"/>
              <a:gd name="connsiteY11" fmla="*/ 2737 h 10883"/>
              <a:gd name="connsiteX12" fmla="*/ 10303 w 10303"/>
              <a:gd name="connsiteY12" fmla="*/ 0 h 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3" h="10883">
                <a:moveTo>
                  <a:pt x="0" y="10883"/>
                </a:moveTo>
                <a:cubicBezTo>
                  <a:pt x="279" y="10763"/>
                  <a:pt x="558" y="10657"/>
                  <a:pt x="833" y="10528"/>
                </a:cubicBezTo>
                <a:cubicBezTo>
                  <a:pt x="1113" y="10409"/>
                  <a:pt x="1391" y="10281"/>
                  <a:pt x="1669" y="10141"/>
                </a:cubicBezTo>
                <a:cubicBezTo>
                  <a:pt x="1945" y="10006"/>
                  <a:pt x="2224" y="9858"/>
                  <a:pt x="2502" y="9701"/>
                </a:cubicBezTo>
                <a:cubicBezTo>
                  <a:pt x="2779" y="9553"/>
                  <a:pt x="3058" y="9392"/>
                  <a:pt x="3335" y="9214"/>
                </a:cubicBezTo>
                <a:cubicBezTo>
                  <a:pt x="3611" y="9043"/>
                  <a:pt x="3889" y="8860"/>
                  <a:pt x="4168" y="8662"/>
                </a:cubicBezTo>
                <a:cubicBezTo>
                  <a:pt x="4444" y="8465"/>
                  <a:pt x="4724" y="8252"/>
                  <a:pt x="5002" y="8026"/>
                </a:cubicBezTo>
                <a:cubicBezTo>
                  <a:pt x="5276" y="7801"/>
                  <a:pt x="5555" y="7558"/>
                  <a:pt x="5834" y="7290"/>
                </a:cubicBezTo>
                <a:cubicBezTo>
                  <a:pt x="6113" y="7029"/>
                  <a:pt x="6389" y="6752"/>
                  <a:pt x="6668" y="6443"/>
                </a:cubicBezTo>
                <a:cubicBezTo>
                  <a:pt x="6947" y="6130"/>
                  <a:pt x="7221" y="5799"/>
                  <a:pt x="7500" y="5430"/>
                </a:cubicBezTo>
                <a:cubicBezTo>
                  <a:pt x="7779" y="5056"/>
                  <a:pt x="8055" y="4667"/>
                  <a:pt x="8334" y="4222"/>
                </a:cubicBezTo>
                <a:cubicBezTo>
                  <a:pt x="8613" y="3768"/>
                  <a:pt x="8838" y="3441"/>
                  <a:pt x="9166" y="2737"/>
                </a:cubicBezTo>
                <a:cubicBezTo>
                  <a:pt x="9494" y="2033"/>
                  <a:pt x="10027" y="708"/>
                  <a:pt x="10303" y="0"/>
                </a:cubicBezTo>
              </a:path>
            </a:pathLst>
          </a:custGeom>
          <a:noFill/>
          <a:ln w="30163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" name="Freeform 14"/>
          <p:cNvSpPr>
            <a:spLocks/>
          </p:cNvSpPr>
          <p:nvPr/>
        </p:nvSpPr>
        <p:spPr bwMode="auto">
          <a:xfrm>
            <a:off x="1079947" y="2922935"/>
            <a:ext cx="5335587" cy="1370013"/>
          </a:xfrm>
          <a:custGeom>
            <a:avLst/>
            <a:gdLst>
              <a:gd name="T0" fmla="*/ 0 w 3361"/>
              <a:gd name="T1" fmla="*/ 863 h 863"/>
              <a:gd name="T2" fmla="*/ 224 w 3361"/>
              <a:gd name="T3" fmla="*/ 836 h 863"/>
              <a:gd name="T4" fmla="*/ 449 w 3361"/>
              <a:gd name="T5" fmla="*/ 806 h 863"/>
              <a:gd name="T6" fmla="*/ 673 w 3361"/>
              <a:gd name="T7" fmla="*/ 775 h 863"/>
              <a:gd name="T8" fmla="*/ 897 w 3361"/>
              <a:gd name="T9" fmla="*/ 740 h 863"/>
              <a:gd name="T10" fmla="*/ 1121 w 3361"/>
              <a:gd name="T11" fmla="*/ 703 h 863"/>
              <a:gd name="T12" fmla="*/ 1345 w 3361"/>
              <a:gd name="T13" fmla="*/ 662 h 863"/>
              <a:gd name="T14" fmla="*/ 1569 w 3361"/>
              <a:gd name="T15" fmla="*/ 617 h 863"/>
              <a:gd name="T16" fmla="*/ 1793 w 3361"/>
              <a:gd name="T17" fmla="*/ 568 h 863"/>
              <a:gd name="T18" fmla="*/ 2017 w 3361"/>
              <a:gd name="T19" fmla="*/ 513 h 863"/>
              <a:gd name="T20" fmla="*/ 2241 w 3361"/>
              <a:gd name="T21" fmla="*/ 452 h 863"/>
              <a:gd name="T22" fmla="*/ 2465 w 3361"/>
              <a:gd name="T23" fmla="*/ 383 h 863"/>
              <a:gd name="T24" fmla="*/ 2689 w 3361"/>
              <a:gd name="T25" fmla="*/ 306 h 863"/>
              <a:gd name="T26" fmla="*/ 2913 w 3361"/>
              <a:gd name="T27" fmla="*/ 218 h 863"/>
              <a:gd name="T28" fmla="*/ 3137 w 3361"/>
              <a:gd name="T29" fmla="*/ 117 h 863"/>
              <a:gd name="T30" fmla="*/ 3361 w 3361"/>
              <a:gd name="T31" fmla="*/ 0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1" h="863">
                <a:moveTo>
                  <a:pt x="0" y="863"/>
                </a:moveTo>
                <a:cubicBezTo>
                  <a:pt x="75" y="854"/>
                  <a:pt x="150" y="845"/>
                  <a:pt x="224" y="836"/>
                </a:cubicBezTo>
                <a:cubicBezTo>
                  <a:pt x="299" y="826"/>
                  <a:pt x="374" y="816"/>
                  <a:pt x="449" y="806"/>
                </a:cubicBezTo>
                <a:cubicBezTo>
                  <a:pt x="523" y="796"/>
                  <a:pt x="598" y="786"/>
                  <a:pt x="673" y="775"/>
                </a:cubicBezTo>
                <a:cubicBezTo>
                  <a:pt x="747" y="764"/>
                  <a:pt x="822" y="752"/>
                  <a:pt x="897" y="740"/>
                </a:cubicBezTo>
                <a:cubicBezTo>
                  <a:pt x="971" y="728"/>
                  <a:pt x="1046" y="716"/>
                  <a:pt x="1121" y="703"/>
                </a:cubicBezTo>
                <a:cubicBezTo>
                  <a:pt x="1195" y="690"/>
                  <a:pt x="1270" y="676"/>
                  <a:pt x="1345" y="662"/>
                </a:cubicBezTo>
                <a:cubicBezTo>
                  <a:pt x="1419" y="648"/>
                  <a:pt x="1494" y="633"/>
                  <a:pt x="1569" y="617"/>
                </a:cubicBezTo>
                <a:cubicBezTo>
                  <a:pt x="1644" y="601"/>
                  <a:pt x="1718" y="585"/>
                  <a:pt x="1793" y="568"/>
                </a:cubicBezTo>
                <a:cubicBezTo>
                  <a:pt x="1868" y="550"/>
                  <a:pt x="1942" y="532"/>
                  <a:pt x="2017" y="513"/>
                </a:cubicBezTo>
                <a:cubicBezTo>
                  <a:pt x="2092" y="493"/>
                  <a:pt x="2166" y="473"/>
                  <a:pt x="2241" y="452"/>
                </a:cubicBezTo>
                <a:cubicBezTo>
                  <a:pt x="2316" y="430"/>
                  <a:pt x="2390" y="407"/>
                  <a:pt x="2465" y="383"/>
                </a:cubicBezTo>
                <a:cubicBezTo>
                  <a:pt x="2540" y="359"/>
                  <a:pt x="2615" y="333"/>
                  <a:pt x="2689" y="306"/>
                </a:cubicBezTo>
                <a:cubicBezTo>
                  <a:pt x="2764" y="278"/>
                  <a:pt x="2839" y="249"/>
                  <a:pt x="2913" y="218"/>
                </a:cubicBezTo>
                <a:cubicBezTo>
                  <a:pt x="2988" y="186"/>
                  <a:pt x="3063" y="153"/>
                  <a:pt x="3137" y="117"/>
                </a:cubicBezTo>
                <a:cubicBezTo>
                  <a:pt x="3212" y="80"/>
                  <a:pt x="3287" y="39"/>
                  <a:pt x="3361" y="0"/>
                </a:cubicBezTo>
              </a:path>
            </a:pathLst>
          </a:custGeom>
          <a:noFill/>
          <a:ln w="30163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Freeform 15"/>
          <p:cNvSpPr>
            <a:spLocks/>
          </p:cNvSpPr>
          <p:nvPr/>
        </p:nvSpPr>
        <p:spPr bwMode="auto">
          <a:xfrm>
            <a:off x="1079947" y="3789710"/>
            <a:ext cx="5335587" cy="706438"/>
          </a:xfrm>
          <a:custGeom>
            <a:avLst/>
            <a:gdLst>
              <a:gd name="T0" fmla="*/ 0 w 3361"/>
              <a:gd name="T1" fmla="*/ 445 h 445"/>
              <a:gd name="T2" fmla="*/ 224 w 3361"/>
              <a:gd name="T3" fmla="*/ 427 h 445"/>
              <a:gd name="T4" fmla="*/ 449 w 3361"/>
              <a:gd name="T5" fmla="*/ 409 h 445"/>
              <a:gd name="T6" fmla="*/ 673 w 3361"/>
              <a:gd name="T7" fmla="*/ 389 h 445"/>
              <a:gd name="T8" fmla="*/ 897 w 3361"/>
              <a:gd name="T9" fmla="*/ 368 h 445"/>
              <a:gd name="T10" fmla="*/ 1121 w 3361"/>
              <a:gd name="T11" fmla="*/ 346 h 445"/>
              <a:gd name="T12" fmla="*/ 1345 w 3361"/>
              <a:gd name="T13" fmla="*/ 322 h 445"/>
              <a:gd name="T14" fmla="*/ 1569 w 3361"/>
              <a:gd name="T15" fmla="*/ 296 h 445"/>
              <a:gd name="T16" fmla="*/ 1793 w 3361"/>
              <a:gd name="T17" fmla="*/ 269 h 445"/>
              <a:gd name="T18" fmla="*/ 2017 w 3361"/>
              <a:gd name="T19" fmla="*/ 239 h 445"/>
              <a:gd name="T20" fmla="*/ 2241 w 3361"/>
              <a:gd name="T21" fmla="*/ 207 h 445"/>
              <a:gd name="T22" fmla="*/ 2465 w 3361"/>
              <a:gd name="T23" fmla="*/ 173 h 445"/>
              <a:gd name="T24" fmla="*/ 2689 w 3361"/>
              <a:gd name="T25" fmla="*/ 135 h 445"/>
              <a:gd name="T26" fmla="*/ 2913 w 3361"/>
              <a:gd name="T27" fmla="*/ 94 h 445"/>
              <a:gd name="T28" fmla="*/ 3137 w 3361"/>
              <a:gd name="T29" fmla="*/ 49 h 445"/>
              <a:gd name="T30" fmla="*/ 3361 w 3361"/>
              <a:gd name="T31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1" h="445">
                <a:moveTo>
                  <a:pt x="0" y="445"/>
                </a:moveTo>
                <a:cubicBezTo>
                  <a:pt x="75" y="439"/>
                  <a:pt x="150" y="433"/>
                  <a:pt x="224" y="427"/>
                </a:cubicBezTo>
                <a:cubicBezTo>
                  <a:pt x="299" y="421"/>
                  <a:pt x="374" y="415"/>
                  <a:pt x="449" y="409"/>
                </a:cubicBezTo>
                <a:cubicBezTo>
                  <a:pt x="523" y="402"/>
                  <a:pt x="598" y="396"/>
                  <a:pt x="673" y="389"/>
                </a:cubicBezTo>
                <a:cubicBezTo>
                  <a:pt x="747" y="382"/>
                  <a:pt x="822" y="375"/>
                  <a:pt x="897" y="368"/>
                </a:cubicBezTo>
                <a:cubicBezTo>
                  <a:pt x="971" y="361"/>
                  <a:pt x="1046" y="354"/>
                  <a:pt x="1121" y="346"/>
                </a:cubicBezTo>
                <a:cubicBezTo>
                  <a:pt x="1195" y="338"/>
                  <a:pt x="1270" y="330"/>
                  <a:pt x="1345" y="322"/>
                </a:cubicBezTo>
                <a:cubicBezTo>
                  <a:pt x="1419" y="314"/>
                  <a:pt x="1494" y="305"/>
                  <a:pt x="1569" y="296"/>
                </a:cubicBezTo>
                <a:cubicBezTo>
                  <a:pt x="1644" y="288"/>
                  <a:pt x="1718" y="278"/>
                  <a:pt x="1793" y="269"/>
                </a:cubicBezTo>
                <a:cubicBezTo>
                  <a:pt x="1868" y="259"/>
                  <a:pt x="1942" y="250"/>
                  <a:pt x="2017" y="239"/>
                </a:cubicBezTo>
                <a:cubicBezTo>
                  <a:pt x="2092" y="229"/>
                  <a:pt x="2166" y="218"/>
                  <a:pt x="2241" y="207"/>
                </a:cubicBezTo>
                <a:cubicBezTo>
                  <a:pt x="2316" y="196"/>
                  <a:pt x="2390" y="185"/>
                  <a:pt x="2465" y="173"/>
                </a:cubicBezTo>
                <a:cubicBezTo>
                  <a:pt x="2540" y="161"/>
                  <a:pt x="2615" y="148"/>
                  <a:pt x="2689" y="135"/>
                </a:cubicBezTo>
                <a:cubicBezTo>
                  <a:pt x="2764" y="122"/>
                  <a:pt x="2839" y="109"/>
                  <a:pt x="2913" y="94"/>
                </a:cubicBezTo>
                <a:cubicBezTo>
                  <a:pt x="2988" y="80"/>
                  <a:pt x="3063" y="65"/>
                  <a:pt x="3137" y="49"/>
                </a:cubicBezTo>
                <a:cubicBezTo>
                  <a:pt x="3212" y="34"/>
                  <a:pt x="3287" y="16"/>
                  <a:pt x="3361" y="0"/>
                </a:cubicBezTo>
              </a:path>
            </a:pathLst>
          </a:custGeom>
          <a:noFill/>
          <a:ln w="30163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" name="Textfeld 117"/>
          <p:cNvSpPr txBox="1"/>
          <p:nvPr/>
        </p:nvSpPr>
        <p:spPr>
          <a:xfrm>
            <a:off x="1" y="7253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Verhältnis von Wärme-Energie zu elektrischer Energie</a:t>
            </a:r>
            <a:endParaRPr lang="de-DE" sz="2400" dirty="0"/>
          </a:p>
        </p:txBody>
      </p:sp>
      <p:grpSp>
        <p:nvGrpSpPr>
          <p:cNvPr id="119" name="Gruppieren 118"/>
          <p:cNvGrpSpPr/>
          <p:nvPr/>
        </p:nvGrpSpPr>
        <p:grpSpPr>
          <a:xfrm>
            <a:off x="2088851" y="1956339"/>
            <a:ext cx="2191226" cy="600485"/>
            <a:chOff x="7092280" y="2507234"/>
            <a:chExt cx="2191226" cy="600485"/>
          </a:xfrm>
        </p:grpSpPr>
        <p:sp>
          <p:nvSpPr>
            <p:cNvPr id="120" name="Rechteck 119"/>
            <p:cNvSpPr/>
            <p:nvPr/>
          </p:nvSpPr>
          <p:spPr>
            <a:xfrm>
              <a:off x="7167686" y="2545562"/>
              <a:ext cx="2036648" cy="562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7092280" y="2626073"/>
              <a:ext cx="1317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COP = </a:t>
              </a:r>
              <a:r>
                <a:rPr lang="de-DE" altLang="de-DE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r>
                <a:rPr lang="de-DE" altLang="de-DE" baseline="-250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WP</a:t>
              </a:r>
              <a:r>
                <a:rPr lang="de-DE" dirty="0" smtClean="0"/>
                <a:t> </a:t>
              </a:r>
              <a:r>
                <a:rPr lang="de-DE" baseline="30000" dirty="0" smtClean="0"/>
                <a:t>.</a:t>
              </a:r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122" name="Rectangle 47"/>
            <p:cNvSpPr>
              <a:spLocks noChangeArrowheads="1"/>
            </p:cNvSpPr>
            <p:nvPr/>
          </p:nvSpPr>
          <p:spPr bwMode="auto">
            <a:xfrm>
              <a:off x="8490927" y="2507234"/>
              <a:ext cx="4563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r>
                <a:rPr kumimoji="0" lang="de-DE" altLang="de-DE" sz="1600" b="0" i="0" u="none" strike="noStrike" cap="none" normalizeH="0" baseline="-25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warm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47"/>
            <p:cNvSpPr>
              <a:spLocks noChangeArrowheads="1"/>
            </p:cNvSpPr>
            <p:nvPr/>
          </p:nvSpPr>
          <p:spPr bwMode="auto">
            <a:xfrm>
              <a:off x="8321320" y="2839895"/>
              <a:ext cx="9621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r>
                <a:rPr kumimoji="0" lang="de-DE" altLang="de-DE" sz="1600" b="0" i="0" u="none" strike="noStrike" cap="none" normalizeH="0" baseline="-25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warm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- </a:t>
              </a:r>
              <a:r>
                <a:rPr lang="de-DE" altLang="de-DE" sz="16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</a:t>
              </a:r>
              <a:r>
                <a:rPr lang="de-DE" altLang="de-DE" sz="1600" baseline="-250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kalt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4" name="Gerader Verbinder 123"/>
            <p:cNvCxnSpPr/>
            <p:nvPr/>
          </p:nvCxnSpPr>
          <p:spPr>
            <a:xfrm>
              <a:off x="8304742" y="2810739"/>
              <a:ext cx="8995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Pfeil nach rechts 124"/>
          <p:cNvSpPr/>
          <p:nvPr/>
        </p:nvSpPr>
        <p:spPr>
          <a:xfrm>
            <a:off x="6732240" y="2570665"/>
            <a:ext cx="288032" cy="252413"/>
          </a:xfrm>
          <a:prstGeom prst="rightArrow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Textfeld 173"/>
          <p:cNvSpPr txBox="1"/>
          <p:nvPr/>
        </p:nvSpPr>
        <p:spPr>
          <a:xfrm>
            <a:off x="1728615" y="4712059"/>
            <a:ext cx="104996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Eisspeicher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3624335" y="4712059"/>
            <a:ext cx="96411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Erdwärme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5099736" y="4437112"/>
            <a:ext cx="1032975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2"/>
                </a:solidFill>
              </a:rPr>
              <a:t>Kalte</a:t>
            </a:r>
          </a:p>
          <a:p>
            <a:pPr algn="r"/>
            <a:r>
              <a:rPr lang="de-DE" dirty="0" err="1" smtClean="0">
                <a:solidFill>
                  <a:schemeClr val="accent2"/>
                </a:solidFill>
              </a:rPr>
              <a:t>Nahwärme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78" name="Abgerundetes Rechteck 177"/>
          <p:cNvSpPr/>
          <p:nvPr/>
        </p:nvSpPr>
        <p:spPr>
          <a:xfrm>
            <a:off x="1109373" y="3075336"/>
            <a:ext cx="5423512" cy="1937906"/>
          </a:xfrm>
          <a:prstGeom prst="roundRect">
            <a:avLst>
              <a:gd name="adj" fmla="val 509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Textfeld 178"/>
          <p:cNvSpPr txBox="1"/>
          <p:nvPr/>
        </p:nvSpPr>
        <p:spPr>
          <a:xfrm>
            <a:off x="1227654" y="3131710"/>
            <a:ext cx="144077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Umgebungsluft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6" name="Abgerundetes Rechteck 125"/>
          <p:cNvSpPr/>
          <p:nvPr/>
        </p:nvSpPr>
        <p:spPr>
          <a:xfrm>
            <a:off x="4644007" y="1466403"/>
            <a:ext cx="379529" cy="35544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Abgerundetes Rechteck 172"/>
          <p:cNvSpPr/>
          <p:nvPr/>
        </p:nvSpPr>
        <p:spPr>
          <a:xfrm>
            <a:off x="2834144" y="3076287"/>
            <a:ext cx="86460" cy="193024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6" name="Abgerundetes Rechteck 175"/>
          <p:cNvSpPr/>
          <p:nvPr/>
        </p:nvSpPr>
        <p:spPr>
          <a:xfrm>
            <a:off x="6164537" y="1466403"/>
            <a:ext cx="379529" cy="355441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Textfeld 179"/>
          <p:cNvSpPr txBox="1"/>
          <p:nvPr/>
        </p:nvSpPr>
        <p:spPr>
          <a:xfrm>
            <a:off x="7090597" y="5020816"/>
            <a:ext cx="165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COP = 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err="1" smtClean="0">
                <a:solidFill>
                  <a:schemeClr val="tx2"/>
                </a:solidFill>
              </a:rPr>
              <a:t>Coefficient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performance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115" grpId="0" animBg="1"/>
      <p:bldP spid="116" grpId="0" animBg="1"/>
      <p:bldP spid="117" grpId="0" animBg="1"/>
      <p:bldP spid="125" grpId="0" animBg="1"/>
      <p:bldP spid="174" grpId="0" animBg="1"/>
      <p:bldP spid="175" grpId="0" animBg="1"/>
      <p:bldP spid="177" grpId="0" animBg="1"/>
      <p:bldP spid="178" grpId="0" animBg="1"/>
      <p:bldP spid="179" grpId="0" animBg="1"/>
      <p:bldP spid="126" grpId="0" animBg="1"/>
      <p:bldP spid="173" grpId="0" animBg="1"/>
      <p:bldP spid="176" grpId="0" animBg="1"/>
    </p:bldLst>
  </p:timing>
</p:sld>
</file>

<file path=ppt/theme/theme1.xml><?xml version="1.0" encoding="utf-8"?>
<a:theme xmlns:a="http://schemas.openxmlformats.org/drawingml/2006/main" name="Larissa">
  <a:themeElements>
    <a:clrScheme name="TH-Köln">
      <a:dk1>
        <a:srgbClr val="000000"/>
      </a:dk1>
      <a:lt1>
        <a:srgbClr val="FFFFFF"/>
      </a:lt1>
      <a:dk2>
        <a:srgbClr val="808080"/>
      </a:dk2>
      <a:lt2>
        <a:srgbClr val="BFBFBF"/>
      </a:lt2>
      <a:accent1>
        <a:srgbClr val="C00009"/>
      </a:accent1>
      <a:accent2>
        <a:srgbClr val="E24300"/>
      </a:accent2>
      <a:accent3>
        <a:srgbClr val="9D167A"/>
      </a:accent3>
      <a:accent4>
        <a:srgbClr val="A00008"/>
      </a:accent4>
      <a:accent5>
        <a:srgbClr val="BB3800"/>
      </a:accent5>
      <a:accent6>
        <a:srgbClr val="740B5C"/>
      </a:accent6>
      <a:hlink>
        <a:srgbClr val="005294"/>
      </a:hlink>
      <a:folHlink>
        <a:srgbClr val="6783B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Bildschirmpräsentation (4:3)</PresentationFormat>
  <Paragraphs>197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Calibri</vt:lpstr>
      <vt:lpstr>Symbol</vt:lpstr>
      <vt:lpstr>Tahoma</vt:lpstr>
      <vt:lpstr>Wingdings</vt:lpstr>
      <vt:lpstr>Larissa</vt:lpstr>
      <vt:lpstr>PowerPoint-Präsentation</vt:lpstr>
      <vt:lpstr>Wärmebedarf</vt:lpstr>
      <vt:lpstr>Wärmebedarf einen Haushaltes</vt:lpstr>
      <vt:lpstr>Wärmespeicher</vt:lpstr>
      <vt:lpstr>Wärmespeicher</vt:lpstr>
      <vt:lpstr>Großwärmespeicher</vt:lpstr>
      <vt:lpstr>Wärmepumpe</vt:lpstr>
      <vt:lpstr>Prinzip einer Wärmepumpe </vt:lpstr>
      <vt:lpstr>Leistungszahl COP einer Wärmepumpe</vt:lpstr>
      <vt:lpstr>Wärmenetze</vt:lpstr>
      <vt:lpstr>„Einsammeln“ von Wärme</vt:lpstr>
      <vt:lpstr>Niedertemperatur-Heizung</vt:lpstr>
      <vt:lpstr>Fernwärme-Generationen</vt:lpstr>
      <vt:lpstr>Vergleich </vt:lpstr>
      <vt:lpstr>In der kalten Saison</vt:lpstr>
      <vt:lpstr>Kontakt und weitere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Erweiterung der Organisation des SFV</dc:title>
  <dc:creator>Eberhard Waffenschmidt</dc:creator>
  <cp:lastModifiedBy>Eberhard Waffenschmidt (ewaffens)</cp:lastModifiedBy>
  <cp:revision>877</cp:revision>
  <cp:lastPrinted>2021-04-20T07:43:00Z</cp:lastPrinted>
  <dcterms:created xsi:type="dcterms:W3CDTF">2015-11-09T07:49:45Z</dcterms:created>
  <dcterms:modified xsi:type="dcterms:W3CDTF">2023-03-06T09:08:29Z</dcterms:modified>
</cp:coreProperties>
</file>