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5" r:id="rId4"/>
    <p:sldId id="280" r:id="rId5"/>
    <p:sldId id="279" r:id="rId6"/>
    <p:sldId id="257" r:id="rId7"/>
    <p:sldId id="268" r:id="rId8"/>
    <p:sldId id="281" r:id="rId9"/>
    <p:sldId id="264" r:id="rId10"/>
    <p:sldId id="270" r:id="rId11"/>
    <p:sldId id="265" r:id="rId12"/>
    <p:sldId id="285" r:id="rId13"/>
    <p:sldId id="282" r:id="rId14"/>
    <p:sldId id="283" r:id="rId15"/>
    <p:sldId id="284" r:id="rId16"/>
    <p:sldId id="277" r:id="rId17"/>
    <p:sldId id="278" r:id="rId18"/>
    <p:sldId id="271" r:id="rId19"/>
    <p:sldId id="266" r:id="rId20"/>
    <p:sldId id="273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852C"/>
    <a:srgbClr val="C99331"/>
    <a:srgbClr val="D2A046"/>
    <a:srgbClr val="FCF2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2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D36E72-295E-6503-DD31-8085CD2D05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58BFFB4-279D-FF7B-4747-510F0080A5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A79B7A9-6D45-F1B3-DC9B-C7F3165B4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CD13B-1798-4719-98CF-70F909433EDF}" type="datetimeFigureOut">
              <a:rPr lang="de-DE" smtClean="0"/>
              <a:t>03.12.2024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62DC8EC-B16E-057E-1382-A631BD2BA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A3A5B85-25C6-D35D-51C8-35E603E71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82EC5-F8DC-4623-B71A-05C230C105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9563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320818-5C42-5ED0-2F5C-CE09661C7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6F665E2-30C3-E738-5689-6164212F44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06E50D-4FBD-95C3-376B-0D4D2C22E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CD13B-1798-4719-98CF-70F909433EDF}" type="datetimeFigureOut">
              <a:rPr lang="de-DE" smtClean="0"/>
              <a:t>03.12.2024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11295F4-F198-4CFE-D165-F2042BBD0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633A06-B117-B04D-E74F-8EBEFE48C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82EC5-F8DC-4623-B71A-05C230C105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0547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17E301C-0486-4551-9ED8-3CC028527D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20574DB-016E-D3E7-A105-4A5AABE963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EA2539-4ACF-AE70-3047-34323D0EC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CD13B-1798-4719-98CF-70F909433EDF}" type="datetimeFigureOut">
              <a:rPr lang="de-DE" smtClean="0"/>
              <a:t>03.12.2024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FBEB499-048D-44B1-E93D-A30D1D0B3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ADA0EE-4B15-B9A2-673A-2F5947103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82EC5-F8DC-4623-B71A-05C230C105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6754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D17F19-F946-107A-28D3-3038AF175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7C2AB45-4D45-9018-521B-81F32A695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1CC720D-3A45-D7DC-52A4-F8A24748D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CD13B-1798-4719-98CF-70F909433EDF}" type="datetimeFigureOut">
              <a:rPr lang="de-DE" smtClean="0"/>
              <a:t>03.12.2024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5D434D8-318B-9C1F-C317-CC9622B59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0D5BE51-2257-1DBE-FC17-DA93CA32E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82EC5-F8DC-4623-B71A-05C230C105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1871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B03309-0967-542F-D37D-87A25896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758CFF7-0584-4A01-A9C8-E2EC4E9FE4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A2E100F-8957-8BC9-7A1B-1CFBAE9F6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CD13B-1798-4719-98CF-70F909433EDF}" type="datetimeFigureOut">
              <a:rPr lang="de-DE" smtClean="0"/>
              <a:t>03.12.2024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D250B9E-7B61-995B-FD54-1EDE46DE5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E04ADB1-C8BB-8985-C080-122BC6655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82EC5-F8DC-4623-B71A-05C230C105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1164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C0853A-7863-5B8B-65E8-444738DEF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DCC769A-5A1F-B2BA-807E-9BEBF807F0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40C03E9-A9AD-E31B-2A9B-1E08229345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1183093-DC3C-FB30-09DE-0505A7402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CD13B-1798-4719-98CF-70F909433EDF}" type="datetimeFigureOut">
              <a:rPr lang="de-DE" smtClean="0"/>
              <a:t>03.12.2024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4B955E0-8212-3DB9-37DA-1785C6480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E7B96E-16B8-D9FB-3A5C-4FBC27C3D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82EC5-F8DC-4623-B71A-05C230C105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6494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172BC8-A53F-79DA-5AFF-C7EA2288D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B8B0B8D-E745-B3DC-F906-3B3167CD9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57B6325-17F9-9FAA-74FF-64DE6163D6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5E5C775-BB0E-2C62-7BCE-CF742B6C17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B95C6B2-0463-C243-9AD4-12E88E7F5E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540238E-DC81-6048-723F-D92BFC46A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CD13B-1798-4719-98CF-70F909433EDF}" type="datetimeFigureOut">
              <a:rPr lang="de-DE" smtClean="0"/>
              <a:t>03.12.2024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8E1976C-80BF-5F7E-D4C2-683D7D043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9B481FD-C566-6EE9-A8E4-8F496344D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82EC5-F8DC-4623-B71A-05C230C105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933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729EF-64CB-6120-FD09-82E07988E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B7917A3-B561-5CF3-FF5C-D24ECB96D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CD13B-1798-4719-98CF-70F909433EDF}" type="datetimeFigureOut">
              <a:rPr lang="de-DE" smtClean="0"/>
              <a:t>03.12.2024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664FD23-DA7C-F92B-54B0-698B79D61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6437087-5735-B497-67BD-CC300A6D8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82EC5-F8DC-4623-B71A-05C230C105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9209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07367C1-9951-0B2D-F832-82FDF6488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CD13B-1798-4719-98CF-70F909433EDF}" type="datetimeFigureOut">
              <a:rPr lang="de-DE" smtClean="0"/>
              <a:t>03.12.2024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58A58B1-3BE8-B695-6915-84D1C524C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71E9F41-B835-D035-8704-A3246A689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82EC5-F8DC-4623-B71A-05C230C105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1006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39D37A-89B2-7353-A3B1-BF73E8E10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E3E1419-9D85-5B14-5471-5402F0293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F80AB8C-43D9-CF30-486C-2323A266EA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68B3116-55DE-B161-0924-2E382D0C7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CD13B-1798-4719-98CF-70F909433EDF}" type="datetimeFigureOut">
              <a:rPr lang="de-DE" smtClean="0"/>
              <a:t>03.12.2024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F675D2E-E491-16BB-AB11-786D762C5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9C0346C-9168-4EC5-9CFA-1EDAAECFB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82EC5-F8DC-4623-B71A-05C230C105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5690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760B3D-9008-91E3-A7AF-88A422445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96C8D5B-2322-5EE6-1C46-4801F4626B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5D2F436-8398-160F-1C8D-50C47F3138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1FF7342-FA17-6258-B92D-611E6124B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CD13B-1798-4719-98CF-70F909433EDF}" type="datetimeFigureOut">
              <a:rPr lang="de-DE" smtClean="0"/>
              <a:t>03.12.2024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7D71E85-3B55-A2DB-771B-ED48BB980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5E69930-30A3-5886-EED0-F217FB246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82EC5-F8DC-4623-B71A-05C230C105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3256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1A32E6C-96D4-77E1-5E0C-BA412693F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8DF6682-8A29-705E-77CD-5A23B3CC9F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CFC9B98-2CFA-C1A4-0B58-90A50BECB4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6CD13B-1798-4719-98CF-70F909433EDF}" type="datetimeFigureOut">
              <a:rPr lang="de-DE" smtClean="0"/>
              <a:t>03.12.2024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A176C0-BEE0-2AFC-02E8-F2A69FAFC1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0E275EC-3889-B27F-1138-C7D059247E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582EC5-F8DC-4623-B71A-05C230C105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7442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fv.de/hitze-feuer-fluten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6D414E-2F30-CE62-6004-A72B00E7E6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3448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de-DE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Wie weiter in der Klimakrise?</a:t>
            </a:r>
            <a:br>
              <a:rPr lang="de-DE" b="1" dirty="0"/>
            </a:b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DEFBCA2-40EC-4285-34B2-9634241C9A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3845"/>
            <a:ext cx="9144000" cy="858202"/>
          </a:xfrm>
        </p:spPr>
        <p:txBody>
          <a:bodyPr>
            <a:normAutofit lnSpcReduction="10000"/>
          </a:bodyPr>
          <a:lstStyle/>
          <a:p>
            <a:r>
              <a:rPr lang="de-DE" dirty="0"/>
              <a:t>Online-Vortrag</a:t>
            </a:r>
          </a:p>
          <a:p>
            <a:r>
              <a:rPr lang="de-DE" dirty="0"/>
              <a:t>4.12.2024</a:t>
            </a:r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942EBD6A-E7D7-F856-AC0E-399CA62EB612}"/>
              </a:ext>
            </a:extLst>
          </p:cNvPr>
          <p:cNvSpPr txBox="1">
            <a:spLocks/>
          </p:cNvSpPr>
          <p:nvPr/>
        </p:nvSpPr>
        <p:spPr>
          <a:xfrm>
            <a:off x="1432560" y="644842"/>
            <a:ext cx="9144000" cy="858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Rüdiger Haude</a:t>
            </a:r>
          </a:p>
        </p:txBody>
      </p:sp>
      <p:pic>
        <p:nvPicPr>
          <p:cNvPr id="6" name="Grafik 5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B19D5F49-2F93-45DD-10BB-04E976FB5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166" y="5235595"/>
            <a:ext cx="3439668" cy="117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68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988D5D9-3104-0CD6-7EC1-3FEB792A4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640" y="948370"/>
            <a:ext cx="8006080" cy="560482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1700F02-7E71-17C6-3BF7-40B0EFFC4188}"/>
              </a:ext>
            </a:extLst>
          </p:cNvPr>
          <p:cNvSpPr txBox="1"/>
          <p:nvPr/>
        </p:nvSpPr>
        <p:spPr>
          <a:xfrm>
            <a:off x="2573407" y="304801"/>
            <a:ext cx="6687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Ist Deutschland auf einem 1,5-Grad-Pfad?</a:t>
            </a:r>
          </a:p>
        </p:txBody>
      </p:sp>
    </p:spTree>
    <p:extLst>
      <p:ext uri="{BB962C8B-B14F-4D97-AF65-F5344CB8AC3E}">
        <p14:creationId xmlns:p14="http://schemas.microsoft.com/office/powerpoint/2010/main" val="219425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080A144-33A6-AD01-574D-65F9EBDCECC8}"/>
              </a:ext>
            </a:extLst>
          </p:cNvPr>
          <p:cNvSpPr txBox="1"/>
          <p:nvPr/>
        </p:nvSpPr>
        <p:spPr>
          <a:xfrm>
            <a:off x="508000" y="1685689"/>
            <a:ext cx="4540250" cy="19697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de-DE" dirty="0"/>
              <a:t>„Das Ziel, 1,5°C nicht zu überschreiten, ist </a:t>
            </a:r>
            <a:r>
              <a:rPr lang="de-DE" dirty="0">
                <a:highlight>
                  <a:srgbClr val="FFFF00"/>
                </a:highlight>
              </a:rPr>
              <a:t>mausetot</a:t>
            </a:r>
            <a:r>
              <a:rPr lang="de-DE" dirty="0"/>
              <a:t>. Es ist jetzt fast unmöglich, die Überschreitung zu vermeiden, weil wir einfach zu lange gewartet haben, ohne etwas zu tun.“</a:t>
            </a:r>
          </a:p>
          <a:p>
            <a:endParaRPr lang="de-DE" dirty="0"/>
          </a:p>
          <a:p>
            <a:r>
              <a:rPr lang="en-US" sz="1400" dirty="0"/>
              <a:t>Zeke </a:t>
            </a:r>
            <a:r>
              <a:rPr lang="en-US" sz="1400" dirty="0" err="1"/>
              <a:t>Hausfather</a:t>
            </a:r>
            <a:r>
              <a:rPr lang="en-US" sz="1400" dirty="0"/>
              <a:t>, Leiter </a:t>
            </a:r>
            <a:r>
              <a:rPr lang="en-US" sz="1400" dirty="0" err="1"/>
              <a:t>Klimaforschung</a:t>
            </a:r>
            <a:r>
              <a:rPr lang="en-US" sz="1400" dirty="0"/>
              <a:t>, Berkeley Earth</a:t>
            </a:r>
            <a:endParaRPr lang="de-DE" sz="14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4828C23-5EAE-D45A-5CF8-ABD92583A9BD}"/>
              </a:ext>
            </a:extLst>
          </p:cNvPr>
          <p:cNvSpPr txBox="1"/>
          <p:nvPr/>
        </p:nvSpPr>
        <p:spPr>
          <a:xfrm>
            <a:off x="4105134" y="431624"/>
            <a:ext cx="3981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Was tut die Menschheit?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D286EAB-5FA0-0AF1-30E7-46585DBE2D2D}"/>
              </a:ext>
            </a:extLst>
          </p:cNvPr>
          <p:cNvSpPr txBox="1"/>
          <p:nvPr/>
        </p:nvSpPr>
        <p:spPr>
          <a:xfrm>
            <a:off x="5357092" y="1685689"/>
            <a:ext cx="6096000" cy="19697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„Selbst wenn die derzeitigen nationalen Zusagen </a:t>
            </a:r>
            <a:r>
              <a:rPr lang="de-DE" dirty="0" err="1"/>
              <a:t>einge</a:t>
            </a:r>
            <a:r>
              <a:rPr lang="de-DE" dirty="0"/>
              <a:t>-halten werden, ist die Welt auf dem besten Weg, sich um </a:t>
            </a:r>
            <a:br>
              <a:rPr lang="de-DE" dirty="0"/>
            </a:br>
            <a:r>
              <a:rPr lang="de-DE" dirty="0"/>
              <a:t>2,7 °C zu erwärmen, wodurch </a:t>
            </a:r>
            <a:r>
              <a:rPr lang="de-DE" dirty="0">
                <a:highlight>
                  <a:srgbClr val="FFFF00"/>
                </a:highlight>
              </a:rPr>
              <a:t>katastrophale Hitzewellen, Überschwemmungen, Hungersnöte und Unruhen </a:t>
            </a:r>
            <a:r>
              <a:rPr lang="de-DE" dirty="0"/>
              <a:t>drohen. „Wir schaffen es eindeutig nicht, die Kurve zu drücken.“ </a:t>
            </a:r>
          </a:p>
          <a:p>
            <a:endParaRPr lang="de-DE" dirty="0"/>
          </a:p>
          <a:p>
            <a:r>
              <a:rPr lang="de-DE" sz="1400" dirty="0"/>
              <a:t>Sofia Gonzales-</a:t>
            </a:r>
            <a:r>
              <a:rPr lang="de-DE" sz="1400" dirty="0" err="1"/>
              <a:t>Zuñiga</a:t>
            </a:r>
            <a:r>
              <a:rPr lang="de-DE" sz="1400" dirty="0"/>
              <a:t>, Analystin bei Climate Analytics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0327D0A-11BF-9664-3D9A-02F802FA480F}"/>
              </a:ext>
            </a:extLst>
          </p:cNvPr>
          <p:cNvSpPr txBox="1"/>
          <p:nvPr/>
        </p:nvSpPr>
        <p:spPr>
          <a:xfrm>
            <a:off x="508000" y="3902608"/>
            <a:ext cx="5930900" cy="25237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„Das ist die größte Bedrohung in der Geschichte der Menschheit und hat das Potenzial, unser soziales Gefüge und unsere Lebensweise zu zerstören. Sie hat das Potenzial, Millionen, wenn nicht </a:t>
            </a:r>
            <a:r>
              <a:rPr lang="de-DE" dirty="0">
                <a:highlight>
                  <a:srgbClr val="FFFF00"/>
                </a:highlight>
              </a:rPr>
              <a:t>Milliarden von Menschen zu töten</a:t>
            </a:r>
            <a:r>
              <a:rPr lang="de-DE" dirty="0"/>
              <a:t>, durch Hunger, Kriege um Ressourcen und Vertreibung. Keiner von uns wird von der Verwüstung verschont bleiben.“</a:t>
            </a:r>
          </a:p>
          <a:p>
            <a:endParaRPr lang="de-DE" dirty="0"/>
          </a:p>
          <a:p>
            <a:r>
              <a:rPr lang="de-DE" sz="1400" dirty="0"/>
              <a:t>Prof. James Renwick, Victoria University </a:t>
            </a:r>
            <a:r>
              <a:rPr lang="de-DE" sz="1400" dirty="0" err="1"/>
              <a:t>of</a:t>
            </a:r>
            <a:r>
              <a:rPr lang="de-DE" sz="1400" dirty="0"/>
              <a:t> Wellington, Neuseeland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B72C949-EDF7-482C-41ED-EAB6EB13653D}"/>
              </a:ext>
            </a:extLst>
          </p:cNvPr>
          <p:cNvSpPr txBox="1"/>
          <p:nvPr/>
        </p:nvSpPr>
        <p:spPr>
          <a:xfrm>
            <a:off x="6696075" y="3902608"/>
            <a:ext cx="4757017" cy="25237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de-DE" dirty="0"/>
              <a:t>„Der Klimawandel ist eine </a:t>
            </a:r>
            <a:r>
              <a:rPr lang="de-DE" dirty="0">
                <a:highlight>
                  <a:srgbClr val="FFFF00"/>
                </a:highlight>
              </a:rPr>
              <a:t>existenzielle Bedrohung für die Menschheit</a:t>
            </a:r>
            <a:r>
              <a:rPr lang="de-DE" dirty="0"/>
              <a:t>, und mangelnder politischer Wille und die Interessen von Unternehmen verhindern, dass wir etwas dagegen unternehmen. Ich mache mir Sorgen um die Zukunft, die meine Kinder erben werden.“ </a:t>
            </a:r>
          </a:p>
          <a:p>
            <a:endParaRPr lang="de-DE" dirty="0"/>
          </a:p>
          <a:p>
            <a:r>
              <a:rPr lang="de-DE" sz="1400" dirty="0"/>
              <a:t>Prof. Lorraine Whitmarsh, University </a:t>
            </a:r>
            <a:r>
              <a:rPr lang="de-DE" sz="1400" dirty="0" err="1"/>
              <a:t>of</a:t>
            </a:r>
            <a:r>
              <a:rPr lang="de-DE" sz="1400" dirty="0"/>
              <a:t> Bath</a:t>
            </a:r>
          </a:p>
        </p:txBody>
      </p:sp>
    </p:spTree>
    <p:extLst>
      <p:ext uri="{BB962C8B-B14F-4D97-AF65-F5344CB8AC3E}">
        <p14:creationId xmlns:p14="http://schemas.microsoft.com/office/powerpoint/2010/main" val="43049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1AF9C-1C3A-31F9-4BD5-85850E534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EEB596D2-BF40-4212-5A5A-7D67EC3C10E8}"/>
              </a:ext>
            </a:extLst>
          </p:cNvPr>
          <p:cNvSpPr txBox="1"/>
          <p:nvPr/>
        </p:nvSpPr>
        <p:spPr>
          <a:xfrm>
            <a:off x="508000" y="1685689"/>
            <a:ext cx="4540250" cy="19697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de-DE" dirty="0"/>
              <a:t>„Das Ziel, 1,5°C nicht zu überschreiten, ist </a:t>
            </a:r>
            <a:r>
              <a:rPr lang="de-DE" dirty="0">
                <a:highlight>
                  <a:srgbClr val="FFFF00"/>
                </a:highlight>
              </a:rPr>
              <a:t>mausetot</a:t>
            </a:r>
            <a:r>
              <a:rPr lang="de-DE" dirty="0"/>
              <a:t>. Es ist jetzt fast unmöglich, die Überschreitung zu vermeiden, weil wir einfach zu lange gewartet haben, ohne etwas zu tun.“</a:t>
            </a:r>
          </a:p>
          <a:p>
            <a:endParaRPr lang="de-DE" dirty="0"/>
          </a:p>
          <a:p>
            <a:r>
              <a:rPr lang="en-US" sz="1400" dirty="0"/>
              <a:t>Zeke </a:t>
            </a:r>
            <a:r>
              <a:rPr lang="en-US" sz="1400" dirty="0" err="1"/>
              <a:t>Hausfather</a:t>
            </a:r>
            <a:r>
              <a:rPr lang="en-US" sz="1400" dirty="0"/>
              <a:t>, Leiter </a:t>
            </a:r>
            <a:r>
              <a:rPr lang="en-US" sz="1400" dirty="0" err="1"/>
              <a:t>Klimaforschung</a:t>
            </a:r>
            <a:r>
              <a:rPr lang="en-US" sz="1400" dirty="0"/>
              <a:t>, Berkeley Earth</a:t>
            </a:r>
            <a:endParaRPr lang="de-DE" sz="14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F39E727-AEFF-B969-6A68-3B4E657C213F}"/>
              </a:ext>
            </a:extLst>
          </p:cNvPr>
          <p:cNvSpPr txBox="1"/>
          <p:nvPr/>
        </p:nvSpPr>
        <p:spPr>
          <a:xfrm>
            <a:off x="5357092" y="1685689"/>
            <a:ext cx="6096000" cy="19697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„Selbst wenn die derzeitigen nationalen Zusagen </a:t>
            </a:r>
            <a:r>
              <a:rPr lang="de-DE" dirty="0" err="1"/>
              <a:t>einge</a:t>
            </a:r>
            <a:r>
              <a:rPr lang="de-DE" dirty="0"/>
              <a:t>-halten werden, ist die Welt auf dem besten Weg, sich um </a:t>
            </a:r>
            <a:br>
              <a:rPr lang="de-DE" dirty="0"/>
            </a:br>
            <a:r>
              <a:rPr lang="de-DE" dirty="0"/>
              <a:t>2,7 °C zu erwärmen, wodurch </a:t>
            </a:r>
            <a:r>
              <a:rPr lang="de-DE" dirty="0">
                <a:highlight>
                  <a:srgbClr val="FFFF00"/>
                </a:highlight>
              </a:rPr>
              <a:t>katastrophale Hitzewellen, Überschwemmungen, Hungersnöte und Unruhen </a:t>
            </a:r>
            <a:r>
              <a:rPr lang="de-DE" dirty="0"/>
              <a:t>drohen. „Wir schaffen es eindeutig nicht, die Kurve zu drücken.“ </a:t>
            </a:r>
          </a:p>
          <a:p>
            <a:endParaRPr lang="de-DE" dirty="0"/>
          </a:p>
          <a:p>
            <a:r>
              <a:rPr lang="de-DE" sz="1400" dirty="0"/>
              <a:t>Sofia Gonzales-</a:t>
            </a:r>
            <a:r>
              <a:rPr lang="de-DE" sz="1400" dirty="0" err="1"/>
              <a:t>Zuñiga</a:t>
            </a:r>
            <a:r>
              <a:rPr lang="de-DE" sz="1400" dirty="0"/>
              <a:t>, Analystin bei Climate Analytics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8647E9C-4970-4151-4055-9E1DE2D84BAD}"/>
              </a:ext>
            </a:extLst>
          </p:cNvPr>
          <p:cNvSpPr txBox="1"/>
          <p:nvPr/>
        </p:nvSpPr>
        <p:spPr>
          <a:xfrm>
            <a:off x="508000" y="3902608"/>
            <a:ext cx="5930900" cy="25237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„Das ist die größte Bedrohung in der Geschichte der Menschheit und hat das Potenzial, unser soziales Gefüge und unsere Lebensweise zu zerstören. Sie hat das Potenzial, Millionen, wenn nicht </a:t>
            </a:r>
            <a:r>
              <a:rPr lang="de-DE" dirty="0">
                <a:highlight>
                  <a:srgbClr val="FFFF00"/>
                </a:highlight>
              </a:rPr>
              <a:t>Milliarden von Menschen zu töten</a:t>
            </a:r>
            <a:r>
              <a:rPr lang="de-DE" dirty="0"/>
              <a:t>, durch Hunger, Kriege um Ressourcen und Vertreibung. Keiner von uns wird von der Verwüstung verschont bleiben.“</a:t>
            </a:r>
          </a:p>
          <a:p>
            <a:endParaRPr lang="de-DE" dirty="0"/>
          </a:p>
          <a:p>
            <a:r>
              <a:rPr lang="de-DE" sz="1400" dirty="0"/>
              <a:t>Prof. James Renwick, Victoria University </a:t>
            </a:r>
            <a:r>
              <a:rPr lang="de-DE" sz="1400" dirty="0" err="1"/>
              <a:t>of</a:t>
            </a:r>
            <a:r>
              <a:rPr lang="de-DE" sz="1400" dirty="0"/>
              <a:t> Wellington, Neuseeland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EBC0D19-FD14-B244-D5B2-4A9BCA2BDA92}"/>
              </a:ext>
            </a:extLst>
          </p:cNvPr>
          <p:cNvSpPr txBox="1"/>
          <p:nvPr/>
        </p:nvSpPr>
        <p:spPr>
          <a:xfrm>
            <a:off x="6696075" y="3902608"/>
            <a:ext cx="4757017" cy="25237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de-DE" dirty="0"/>
              <a:t>„Der Klimawandel ist eine </a:t>
            </a:r>
            <a:r>
              <a:rPr lang="de-DE" dirty="0">
                <a:highlight>
                  <a:srgbClr val="FFFF00"/>
                </a:highlight>
              </a:rPr>
              <a:t>existenzielle Bedrohung für die Menschheit</a:t>
            </a:r>
            <a:r>
              <a:rPr lang="de-DE" dirty="0"/>
              <a:t>, und mangelnder politischer Wille und die Interessen von Unternehmen verhindern, dass wir etwas dagegen unternehmen. Ich mache mir Sorgen um die Zukunft, die meine Kinder erben werden.“ </a:t>
            </a:r>
          </a:p>
          <a:p>
            <a:endParaRPr lang="de-DE" dirty="0"/>
          </a:p>
          <a:p>
            <a:r>
              <a:rPr lang="de-DE" sz="1400" dirty="0"/>
              <a:t>Prof. Lorraine Whitmarsh, University </a:t>
            </a:r>
            <a:r>
              <a:rPr lang="de-DE" sz="1400" dirty="0" err="1"/>
              <a:t>of</a:t>
            </a:r>
            <a:r>
              <a:rPr lang="de-DE" sz="1400" dirty="0"/>
              <a:t> Bath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2F4C3A8C-B0C9-C94B-AA5A-12689BA7AB93}"/>
              </a:ext>
            </a:extLst>
          </p:cNvPr>
          <p:cNvSpPr/>
          <p:nvPr/>
        </p:nvSpPr>
        <p:spPr>
          <a:xfrm>
            <a:off x="334019" y="366665"/>
            <a:ext cx="11742345" cy="6491335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3F18C58-6F30-4B92-7AD2-17604A5C9E04}"/>
              </a:ext>
            </a:extLst>
          </p:cNvPr>
          <p:cNvSpPr txBox="1"/>
          <p:nvPr/>
        </p:nvSpPr>
        <p:spPr>
          <a:xfrm>
            <a:off x="1955752" y="1474577"/>
            <a:ext cx="4611735" cy="5016758"/>
          </a:xfrm>
          <a:prstGeom prst="rect">
            <a:avLst/>
          </a:prstGeom>
          <a:solidFill>
            <a:srgbClr val="FCF2FB"/>
          </a:solidFill>
        </p:spPr>
        <p:txBody>
          <a:bodyPr wrap="square">
            <a:spAutoFit/>
          </a:bodyPr>
          <a:lstStyle/>
          <a:p>
            <a:r>
              <a:rPr lang="de-DE" sz="2000" dirty="0"/>
              <a:t>Thomas Gsella</a:t>
            </a:r>
          </a:p>
          <a:p>
            <a:r>
              <a:rPr lang="de-DE" sz="2000" b="1" dirty="0"/>
              <a:t>Die Corona-Lehre</a:t>
            </a:r>
          </a:p>
          <a:p>
            <a:endParaRPr lang="de-DE" sz="2000" b="1" dirty="0"/>
          </a:p>
          <a:p>
            <a:r>
              <a:rPr lang="de-DE" sz="2000" dirty="0"/>
              <a:t>Quarantänehäuser sprießen,</a:t>
            </a:r>
            <a:br>
              <a:rPr lang="de-DE" sz="2000" dirty="0"/>
            </a:br>
            <a:r>
              <a:rPr lang="de-DE" sz="2000" dirty="0"/>
              <a:t>Ärzte, Betten, überall,</a:t>
            </a:r>
            <a:br>
              <a:rPr lang="de-DE" sz="2000" dirty="0"/>
            </a:br>
            <a:r>
              <a:rPr lang="de-DE" sz="2000" dirty="0"/>
              <a:t>Forscher forschen, Gelder fließen –</a:t>
            </a:r>
            <a:br>
              <a:rPr lang="de-DE" sz="2000" dirty="0"/>
            </a:br>
            <a:r>
              <a:rPr lang="de-DE" sz="2000" dirty="0"/>
              <a:t>Politik mit Überschall.</a:t>
            </a:r>
            <a:br>
              <a:rPr lang="de-DE" sz="2000" dirty="0"/>
            </a:br>
            <a:r>
              <a:rPr lang="de-DE" sz="2000" dirty="0"/>
              <a:t>Also hat sie klargestellt:</a:t>
            </a:r>
            <a:br>
              <a:rPr lang="de-DE" sz="2000" dirty="0"/>
            </a:br>
            <a:r>
              <a:rPr lang="de-DE" sz="2000" dirty="0"/>
              <a:t>Wenn sie will, dann kann die Welt.</a:t>
            </a:r>
          </a:p>
          <a:p>
            <a:endParaRPr lang="de-DE" sz="2000" dirty="0"/>
          </a:p>
          <a:p>
            <a:r>
              <a:rPr lang="de-DE" sz="2000" dirty="0"/>
              <a:t>Also will sie nicht beenden</a:t>
            </a:r>
            <a:br>
              <a:rPr lang="de-DE" sz="2000" dirty="0"/>
            </a:br>
            <a:r>
              <a:rPr lang="de-DE" sz="2000" dirty="0"/>
              <a:t>Das Krepieren in den Kriegen,</a:t>
            </a:r>
            <a:br>
              <a:rPr lang="de-DE" sz="2000" dirty="0"/>
            </a:br>
            <a:r>
              <a:rPr lang="de-DE" sz="2000" dirty="0"/>
              <a:t>das Verrecken vor den Stränden</a:t>
            </a:r>
            <a:br>
              <a:rPr lang="de-DE" sz="2000" dirty="0"/>
            </a:br>
            <a:r>
              <a:rPr lang="de-DE" sz="2000" dirty="0"/>
              <a:t>und dass Kinder schreiend liegen</a:t>
            </a:r>
            <a:br>
              <a:rPr lang="de-DE" sz="2000" dirty="0"/>
            </a:br>
            <a:r>
              <a:rPr lang="de-DE" sz="2000" dirty="0"/>
              <a:t>in den Zelten, zitternd, nass.</a:t>
            </a:r>
            <a:br>
              <a:rPr lang="de-DE" sz="2000" dirty="0"/>
            </a:br>
            <a:r>
              <a:rPr lang="de-DE" sz="2000" dirty="0"/>
              <a:t>Also will sie. Alles das.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EFF346C-B81F-224D-900C-28EE58B32FC7}"/>
              </a:ext>
            </a:extLst>
          </p:cNvPr>
          <p:cNvSpPr txBox="1"/>
          <p:nvPr/>
        </p:nvSpPr>
        <p:spPr>
          <a:xfrm>
            <a:off x="4674274" y="4413927"/>
            <a:ext cx="4152524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Also will sie nicht verhindern</a:t>
            </a:r>
            <a:br>
              <a:rPr lang="de-DE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Hurrikane, Waldbrand, Dürren,</a:t>
            </a:r>
            <a:br>
              <a:rPr lang="de-DE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Dass wir dumpf mit </a:t>
            </a:r>
            <a:r>
              <a:rPr lang="de-DE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unser‘n</a:t>
            </a:r>
            <a:r>
              <a:rPr lang="de-DE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Kindern</a:t>
            </a:r>
            <a:br>
              <a:rPr lang="de-DE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Gradewegs ins Chaos irren,</a:t>
            </a:r>
            <a:br>
              <a:rPr lang="de-DE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Hungernd, voller Angst und Hass.</a:t>
            </a:r>
            <a:br>
              <a:rPr lang="de-DE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Also will sie. Alles das.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CACC735-57B6-AB6F-0C08-A6841A0FDF3E}"/>
              </a:ext>
            </a:extLst>
          </p:cNvPr>
          <p:cNvSpPr txBox="1"/>
          <p:nvPr/>
        </p:nvSpPr>
        <p:spPr>
          <a:xfrm>
            <a:off x="3277439" y="523686"/>
            <a:ext cx="5637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Wenn sie will, dann kann die Welt</a:t>
            </a:r>
          </a:p>
        </p:txBody>
      </p:sp>
    </p:spTree>
    <p:extLst>
      <p:ext uri="{BB962C8B-B14F-4D97-AF65-F5344CB8AC3E}">
        <p14:creationId xmlns:p14="http://schemas.microsoft.com/office/powerpoint/2010/main" val="14197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draußen, Himmel, Skyline, Stadtlandschaft enthält.&#10;&#10;Automatisch generierte Beschreibung">
            <a:extLst>
              <a:ext uri="{FF2B5EF4-FFF2-40B4-BE49-F238E27FC236}">
                <a16:creationId xmlns:a16="http://schemas.microsoft.com/office/drawing/2014/main" id="{7E6D5052-6124-CEDD-73BF-011350A60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28675"/>
            <a:ext cx="12187238" cy="812482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99BE201-6EC5-031F-5E62-12DA6BB52FC5}"/>
              </a:ext>
            </a:extLst>
          </p:cNvPr>
          <p:cNvSpPr txBox="1"/>
          <p:nvPr/>
        </p:nvSpPr>
        <p:spPr>
          <a:xfrm>
            <a:off x="559052" y="301523"/>
            <a:ext cx="6097508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400" dirty="0">
                <a:solidFill>
                  <a:schemeClr val="bg1"/>
                </a:solidFill>
              </a:rPr>
              <a:t>„Wir werden jedes Molekül Energie in diesem Land zu Geld machen, Punkt.“</a:t>
            </a:r>
          </a:p>
          <a:p>
            <a:endParaRPr lang="de-DE" sz="3600" dirty="0">
              <a:solidFill>
                <a:schemeClr val="bg1"/>
              </a:solidFill>
            </a:endParaRPr>
          </a:p>
          <a:p>
            <a:endParaRPr lang="de-DE" sz="3600" dirty="0">
              <a:solidFill>
                <a:schemeClr val="bg1"/>
              </a:solidFill>
            </a:endParaRPr>
          </a:p>
          <a:p>
            <a:endParaRPr lang="de-DE" sz="4400" dirty="0">
              <a:solidFill>
                <a:schemeClr val="bg1"/>
              </a:solidFill>
            </a:endParaRPr>
          </a:p>
          <a:p>
            <a:endParaRPr lang="de-DE" sz="4400" dirty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  <a:p>
            <a:br>
              <a:rPr lang="en-US" sz="14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4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</a:t>
            </a:r>
            <a:r>
              <a:rPr lang="en-US" sz="14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er </a:t>
            </a:r>
            <a:r>
              <a:rPr lang="en-US" sz="14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saudische</a:t>
            </a:r>
            <a:r>
              <a:rPr lang="en-US" sz="14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Energieminister</a:t>
            </a:r>
            <a:r>
              <a:rPr lang="en-US" sz="14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Prinz Abdulaziz</a:t>
            </a:r>
            <a:r>
              <a:rPr lang="en-US" sz="14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am 29.10.2024 auf </a:t>
            </a:r>
            <a:r>
              <a:rPr lang="en-US" sz="14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der </a:t>
            </a:r>
            <a:r>
              <a:rPr lang="en-US" sz="14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Konferenz</a:t>
            </a:r>
            <a:r>
              <a:rPr lang="en-US" sz="14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der Future Investment Initiative (FII) in Riad.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D163AFC-D5ED-02AC-9E25-A4AB4FC20D56}"/>
              </a:ext>
            </a:extLst>
          </p:cNvPr>
          <p:cNvSpPr txBox="1"/>
          <p:nvPr/>
        </p:nvSpPr>
        <p:spPr>
          <a:xfrm>
            <a:off x="9566971" y="6093022"/>
            <a:ext cx="19772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CC BY-SA 4.0 </a:t>
            </a:r>
            <a:r>
              <a:rPr lang="de-DE" sz="1400" dirty="0" err="1">
                <a:solidFill>
                  <a:schemeClr val="bg1"/>
                </a:solidFill>
              </a:rPr>
              <a:t>B.alotaby</a:t>
            </a:r>
            <a:endParaRPr lang="de-D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213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erson, Menschliches Gesicht, Kleidung, Mann enthält.&#10;&#10;Automatisch generierte Beschreibung">
            <a:extLst>
              <a:ext uri="{FF2B5EF4-FFF2-40B4-BE49-F238E27FC236}">
                <a16:creationId xmlns:a16="http://schemas.microsoft.com/office/drawing/2014/main" id="{D203DECF-7DFA-ED29-B3E1-92C3DA816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211050" cy="81407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0731854-974C-3FA0-D61D-F2BB59CD2B8F}"/>
              </a:ext>
            </a:extLst>
          </p:cNvPr>
          <p:cNvSpPr txBox="1"/>
          <p:nvPr/>
        </p:nvSpPr>
        <p:spPr>
          <a:xfrm>
            <a:off x="323662" y="501514"/>
            <a:ext cx="5352861" cy="6032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400" dirty="0">
                <a:solidFill>
                  <a:schemeClr val="bg1"/>
                </a:solidFill>
              </a:rPr>
              <a:t>„Frack, frack, frack und bohren, Baby, bohren“</a:t>
            </a:r>
          </a:p>
          <a:p>
            <a:endParaRPr lang="de-DE" sz="4400" dirty="0">
              <a:solidFill>
                <a:schemeClr val="bg1"/>
              </a:solidFill>
            </a:endParaRPr>
          </a:p>
          <a:p>
            <a:endParaRPr lang="de-DE" sz="4400" dirty="0">
              <a:solidFill>
                <a:schemeClr val="bg1"/>
              </a:solidFill>
            </a:endParaRPr>
          </a:p>
          <a:p>
            <a:endParaRPr lang="de-DE" sz="4400" dirty="0">
              <a:solidFill>
                <a:schemeClr val="bg1"/>
              </a:solidFill>
            </a:endParaRPr>
          </a:p>
          <a:p>
            <a:endParaRPr lang="de-DE" sz="2000" dirty="0">
              <a:solidFill>
                <a:schemeClr val="bg1"/>
              </a:solidFill>
            </a:endParaRPr>
          </a:p>
          <a:p>
            <a:br>
              <a:rPr lang="de-DE" sz="4400" dirty="0">
                <a:solidFill>
                  <a:schemeClr val="bg1"/>
                </a:solidFill>
              </a:rPr>
            </a:br>
            <a:endParaRPr lang="de-DE" sz="4400" dirty="0">
              <a:solidFill>
                <a:schemeClr val="bg1"/>
              </a:solidFill>
            </a:endParaRPr>
          </a:p>
          <a:p>
            <a:r>
              <a:rPr lang="de-DE" sz="1400" dirty="0">
                <a:solidFill>
                  <a:schemeClr val="bg1"/>
                </a:solidFill>
              </a:rPr>
              <a:t>Donald Trump auf einer Wahlkundgebung im Oktober 2024.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3CC79A1-86A9-BD0D-68BF-B1272AE18F81}"/>
              </a:ext>
            </a:extLst>
          </p:cNvPr>
          <p:cNvSpPr txBox="1"/>
          <p:nvPr/>
        </p:nvSpPr>
        <p:spPr>
          <a:xfrm>
            <a:off x="9451826" y="6178224"/>
            <a:ext cx="24223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CC BY-SA 2.0 Gage </a:t>
            </a:r>
            <a:r>
              <a:rPr lang="de-DE" sz="1400" dirty="0" err="1">
                <a:solidFill>
                  <a:schemeClr val="bg1"/>
                </a:solidFill>
              </a:rPr>
              <a:t>Skidmore</a:t>
            </a:r>
            <a:endParaRPr lang="de-D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59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draußen, Nacht, Himmel, Gebäude enthält.&#10;&#10;Automatisch generierte Beschreibung">
            <a:extLst>
              <a:ext uri="{FF2B5EF4-FFF2-40B4-BE49-F238E27FC236}">
                <a16:creationId xmlns:a16="http://schemas.microsoft.com/office/drawing/2014/main" id="{ED57ED26-BCE3-705F-3DC0-1023F7836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9719"/>
            <a:ext cx="12192000" cy="785743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2BE931B-1D7C-3075-F4BE-EA5210A540F0}"/>
              </a:ext>
            </a:extLst>
          </p:cNvPr>
          <p:cNvSpPr txBox="1"/>
          <p:nvPr/>
        </p:nvSpPr>
        <p:spPr>
          <a:xfrm>
            <a:off x="1717713" y="618837"/>
            <a:ext cx="523726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400" dirty="0">
                <a:solidFill>
                  <a:schemeClr val="bg1"/>
                </a:solidFill>
              </a:rPr>
              <a:t>Erdöl und Erdgas </a:t>
            </a:r>
            <a:br>
              <a:rPr lang="de-DE" sz="4400" dirty="0">
                <a:solidFill>
                  <a:schemeClr val="bg1"/>
                </a:solidFill>
              </a:rPr>
            </a:br>
            <a:r>
              <a:rPr lang="de-DE" sz="4400" dirty="0">
                <a:solidFill>
                  <a:schemeClr val="bg1"/>
                </a:solidFill>
              </a:rPr>
              <a:t>sind ein </a:t>
            </a:r>
          </a:p>
          <a:p>
            <a:r>
              <a:rPr lang="de-DE" sz="4400" dirty="0">
                <a:solidFill>
                  <a:schemeClr val="bg1"/>
                </a:solidFill>
              </a:rPr>
              <a:t>„Geschenk Gottes“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CA6FCA6-9E53-780A-227E-A1BA28180870}"/>
              </a:ext>
            </a:extLst>
          </p:cNvPr>
          <p:cNvSpPr txBox="1"/>
          <p:nvPr/>
        </p:nvSpPr>
        <p:spPr>
          <a:xfrm>
            <a:off x="1566249" y="6310266"/>
            <a:ext cx="9817559" cy="307777"/>
          </a:xfrm>
          <a:prstGeom prst="rect">
            <a:avLst/>
          </a:prstGeom>
          <a:solidFill>
            <a:srgbClr val="B6852C">
              <a:alpha val="73725"/>
            </a:srgbClr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Ilham Aliyev, Präsident von Aserbaidschan, im November 2024 auf der COP 29.                                              CC BY-SA 4.0 Kremlin.ru</a:t>
            </a:r>
          </a:p>
        </p:txBody>
      </p:sp>
    </p:spTree>
    <p:extLst>
      <p:ext uri="{BB962C8B-B14F-4D97-AF65-F5344CB8AC3E}">
        <p14:creationId xmlns:p14="http://schemas.microsoft.com/office/powerpoint/2010/main" val="425429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188DEB52-B3CD-064B-B201-690AC186473C}"/>
              </a:ext>
            </a:extLst>
          </p:cNvPr>
          <p:cNvSpPr txBox="1"/>
          <p:nvPr/>
        </p:nvSpPr>
        <p:spPr>
          <a:xfrm>
            <a:off x="4826035" y="280347"/>
            <a:ext cx="2539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Sonntagsfrage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DF1BC1E-666A-6E6D-8CD3-D9E7780237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819" t="12478" r="23484" b="19007"/>
          <a:stretch/>
        </p:blipFill>
        <p:spPr>
          <a:xfrm>
            <a:off x="1830421" y="912390"/>
            <a:ext cx="8531157" cy="554087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C6F42F2-4910-300A-4746-304012EA81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479" t="13333" r="4814" b="81419"/>
          <a:stretch/>
        </p:blipFill>
        <p:spPr>
          <a:xfrm>
            <a:off x="6614809" y="1049704"/>
            <a:ext cx="3501958" cy="35992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12BB112-1A56-28E7-6063-39EA69A59CB1}"/>
              </a:ext>
            </a:extLst>
          </p:cNvPr>
          <p:cNvSpPr txBox="1"/>
          <p:nvPr/>
        </p:nvSpPr>
        <p:spPr>
          <a:xfrm>
            <a:off x="5872457" y="6453266"/>
            <a:ext cx="46378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https://www.infratest-dimap.de/umfragen-analysen/bundesweit/sonntagsfrage/</a:t>
            </a:r>
          </a:p>
        </p:txBody>
      </p:sp>
      <p:sp>
        <p:nvSpPr>
          <p:cNvPr id="12" name="Sprechblase: rechteckig mit abgerundeten Ecken 11">
            <a:extLst>
              <a:ext uri="{FF2B5EF4-FFF2-40B4-BE49-F238E27FC236}">
                <a16:creationId xmlns:a16="http://schemas.microsoft.com/office/drawing/2014/main" id="{EE6E6C4A-3E87-0D81-122A-CDD0C91F69D5}"/>
              </a:ext>
            </a:extLst>
          </p:cNvPr>
          <p:cNvSpPr/>
          <p:nvPr/>
        </p:nvSpPr>
        <p:spPr>
          <a:xfrm>
            <a:off x="3251200" y="2096655"/>
            <a:ext cx="3363609" cy="729672"/>
          </a:xfrm>
          <a:prstGeom prst="wedgeRoundRectCallout">
            <a:avLst>
              <a:gd name="adj1" fmla="val -37858"/>
              <a:gd name="adj2" fmla="val 142247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ED7AC85-DE7E-B016-CE29-D0CBE9891EB6}"/>
              </a:ext>
            </a:extLst>
          </p:cNvPr>
          <p:cNvSpPr txBox="1"/>
          <p:nvPr/>
        </p:nvSpPr>
        <p:spPr>
          <a:xfrm>
            <a:off x="3255683" y="2138325"/>
            <a:ext cx="3140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„sämtliche Energieförderprogramme auf den Prüfstand stellen“, kein weiteres endgültiges Abschalten von Kohlekraftwerken …</a:t>
            </a:r>
          </a:p>
        </p:txBody>
      </p:sp>
      <p:sp>
        <p:nvSpPr>
          <p:cNvPr id="19" name="Sprechblase: rechteckig mit abgerundeten Ecken 18">
            <a:extLst>
              <a:ext uri="{FF2B5EF4-FFF2-40B4-BE49-F238E27FC236}">
                <a16:creationId xmlns:a16="http://schemas.microsoft.com/office/drawing/2014/main" id="{FC666996-EF3B-33EC-72D2-356A399C3AB0}"/>
              </a:ext>
            </a:extLst>
          </p:cNvPr>
          <p:cNvSpPr/>
          <p:nvPr/>
        </p:nvSpPr>
        <p:spPr>
          <a:xfrm>
            <a:off x="6714836" y="1409628"/>
            <a:ext cx="2780145" cy="905819"/>
          </a:xfrm>
          <a:prstGeom prst="wedgeRoundRectCallout">
            <a:avLst>
              <a:gd name="adj1" fmla="val 25963"/>
              <a:gd name="adj2" fmla="val 28746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„Die Energieversorgung Deutschlands lässt sich im Rahmen der heutigen Technologien nicht allein durch erneuerbare Energien sichern.“</a:t>
            </a:r>
          </a:p>
        </p:txBody>
      </p:sp>
      <p:sp>
        <p:nvSpPr>
          <p:cNvPr id="13" name="Sprechblase: rechteckig mit abgerundeten Ecken 12">
            <a:extLst>
              <a:ext uri="{FF2B5EF4-FFF2-40B4-BE49-F238E27FC236}">
                <a16:creationId xmlns:a16="http://schemas.microsoft.com/office/drawing/2014/main" id="{3FFF2689-70D0-7413-C4F1-CE0B2EEDCA7E}"/>
              </a:ext>
            </a:extLst>
          </p:cNvPr>
          <p:cNvSpPr/>
          <p:nvPr/>
        </p:nvSpPr>
        <p:spPr>
          <a:xfrm>
            <a:off x="6396386" y="2492568"/>
            <a:ext cx="3363609" cy="830997"/>
          </a:xfrm>
          <a:prstGeom prst="wedgeRoundRectCallout">
            <a:avLst>
              <a:gd name="adj1" fmla="val -37858"/>
              <a:gd name="adj2" fmla="val 142247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782924F-4BD4-7167-D411-4448F9FC3B85}"/>
              </a:ext>
            </a:extLst>
          </p:cNvPr>
          <p:cNvSpPr txBox="1"/>
          <p:nvPr/>
        </p:nvSpPr>
        <p:spPr>
          <a:xfrm>
            <a:off x="6396386" y="2505004"/>
            <a:ext cx="3363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„Klimaschutz ist ein politischer Kampfbegriff, das Klima lässt </a:t>
            </a:r>
            <a:r>
              <a:rPr lang="de-DE" sz="1200"/>
              <a:t>sich nicht 'schützen</a:t>
            </a:r>
            <a:r>
              <a:rPr lang="de-DE" sz="1200" dirty="0"/>
              <a:t>', der menschliche Einfluss auf das Klima ist umstritten.“</a:t>
            </a:r>
          </a:p>
        </p:txBody>
      </p:sp>
    </p:spTree>
    <p:extLst>
      <p:ext uri="{BB962C8B-B14F-4D97-AF65-F5344CB8AC3E}">
        <p14:creationId xmlns:p14="http://schemas.microsoft.com/office/powerpoint/2010/main" val="192275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9" grpId="0" animBg="1"/>
      <p:bldP spid="13" grpId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93CF523E-E868-3B35-BB73-8BD7712589C6}"/>
              </a:ext>
            </a:extLst>
          </p:cNvPr>
          <p:cNvSpPr txBox="1"/>
          <p:nvPr/>
        </p:nvSpPr>
        <p:spPr>
          <a:xfrm>
            <a:off x="2536856" y="1295887"/>
            <a:ext cx="7118287" cy="3181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Wie kommen wir raus aus dem </a:t>
            </a:r>
            <a:r>
              <a:rPr lang="de-DE" sz="28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Dilemma?</a:t>
            </a:r>
            <a:br>
              <a:rPr lang="de-DE" sz="28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de-DE" sz="2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D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Ehrlichkeit in der Klima-Kommunikation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D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Glaubwürdigkeit durch Konsistenz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D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Beachtung der sozialen Dimension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D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Auf Dezentralität setzen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D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Mit der Angst vor Veränderung empathisch umgehen</a:t>
            </a:r>
            <a:br>
              <a:rPr lang="de-D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die Vorzüge von Verbesserungen betonen</a:t>
            </a:r>
            <a:br>
              <a:rPr lang="de-D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das Ausmaß der Verluste bei Nichtstun betonen</a:t>
            </a:r>
          </a:p>
        </p:txBody>
      </p:sp>
    </p:spTree>
    <p:extLst>
      <p:ext uri="{BB962C8B-B14F-4D97-AF65-F5344CB8AC3E}">
        <p14:creationId xmlns:p14="http://schemas.microsoft.com/office/powerpoint/2010/main" val="65867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CB9828A-0B63-5B38-0521-80510B358F4E}"/>
              </a:ext>
            </a:extLst>
          </p:cNvPr>
          <p:cNvSpPr txBox="1"/>
          <p:nvPr/>
        </p:nvSpPr>
        <p:spPr>
          <a:xfrm>
            <a:off x="2293516" y="172720"/>
            <a:ext cx="7604967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400" b="1" dirty="0">
                <a:solidFill>
                  <a:srgbClr val="FF0000"/>
                </a:solidFill>
                <a:latin typeface="Chiller" panose="04020404031007020602" pitchFamily="82" charset="0"/>
              </a:rPr>
              <a:t>Klimanotstand</a:t>
            </a:r>
            <a:br>
              <a:rPr lang="de-DE" sz="800" b="1" dirty="0">
                <a:solidFill>
                  <a:srgbClr val="FF0000"/>
                </a:solidFill>
                <a:latin typeface="Chiller" panose="04020404031007020602" pitchFamily="82" charset="0"/>
              </a:rPr>
            </a:br>
            <a:r>
              <a:rPr lang="de-DE" sz="4000" b="1" dirty="0">
                <a:solidFill>
                  <a:srgbClr val="FF0000"/>
                </a:solidFill>
              </a:rPr>
              <a:t>ernst nehmen!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79D2521-BEF6-B156-AD39-797D0F4F7C6A}"/>
              </a:ext>
            </a:extLst>
          </p:cNvPr>
          <p:cNvSpPr txBox="1"/>
          <p:nvPr/>
        </p:nvSpPr>
        <p:spPr>
          <a:xfrm>
            <a:off x="2133405" y="3429000"/>
            <a:ext cx="79251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>
                <a:latin typeface="Chiller" panose="04020404031007020602" pitchFamily="82" charset="0"/>
              </a:rPr>
              <a:t>Einschränkung von Freiheiten</a:t>
            </a:r>
          </a:p>
          <a:p>
            <a:pPr algn="ctr"/>
            <a:br>
              <a:rPr lang="de-DE" sz="2800" dirty="0"/>
            </a:br>
            <a:r>
              <a:rPr lang="de-DE" sz="2800" dirty="0"/>
              <a:t>Aber diesmal nicht im Sinne von weniger, sondern von </a:t>
            </a:r>
            <a:r>
              <a:rPr lang="de-DE" sz="2800" i="1" dirty="0"/>
              <a:t>mehr</a:t>
            </a:r>
            <a:r>
              <a:rPr lang="de-DE" sz="2800" dirty="0"/>
              <a:t> Demokratie und Menschenrechten</a:t>
            </a:r>
          </a:p>
        </p:txBody>
      </p:sp>
    </p:spTree>
    <p:extLst>
      <p:ext uri="{BB962C8B-B14F-4D97-AF65-F5344CB8AC3E}">
        <p14:creationId xmlns:p14="http://schemas.microsoft.com/office/powerpoint/2010/main" val="284032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097D9507-8FD5-9165-491E-BA05ED1942D3}"/>
              </a:ext>
            </a:extLst>
          </p:cNvPr>
          <p:cNvSpPr txBox="1"/>
          <p:nvPr/>
        </p:nvSpPr>
        <p:spPr>
          <a:xfrm>
            <a:off x="381000" y="521152"/>
            <a:ext cx="11430000" cy="5848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Systemwechsel – Vorschläge zur Diskussion: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DE" sz="1800" kern="100" dirty="0">
                <a:solidFill>
                  <a:schemeClr val="accent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Beschleunigung der Energie-, Verkehrs- und Bau-Wende</a:t>
            </a:r>
            <a:br>
              <a:rPr lang="de-D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Internalisierung der externalisierten Kosten (angemessener CO</a:t>
            </a:r>
            <a:r>
              <a:rPr lang="de-DE" sz="1800" kern="100" baseline="-25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de-D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-Preis)</a:t>
            </a:r>
            <a:br>
              <a:rPr lang="de-D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Zulassungsverbot für Verbrenner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D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Demokratisierung des politischen Systems (u.a. Abschaffung der Schuldenbremse)</a:t>
            </a:r>
            <a:br>
              <a:rPr lang="de-D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Zurückdrängen der Lobbymacht von Konzernen, Strafbarkeit des Kaufens von politischem Einfluss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D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Demokratisierung des Wirtschaftssystems (ausschlaggebende Mitbestimmung der Beschäftigten und der Gesamtgesellschaft bei Investitionsentscheidungen von Firmen)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D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Demokratisierung des Finanzsystems (Erbschaftssteuer, Vermögenssteuer, Gewinnsteuer, Einkommensteuer, warum kein Spitzensteuersatz von 90%?)</a:t>
            </a:r>
            <a:br>
              <a:rPr lang="de-D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de-D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Weltweite Klimasteuer</a:t>
            </a:r>
            <a:endParaRPr lang="de-D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D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Demokratisierung des Mediensystems (Enteignet Springer!)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DE" sz="1800" kern="100" dirty="0">
                <a:solidFill>
                  <a:schemeClr val="accent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Daseinsvorsorge wieder aus den privaten Händen nehmen (Medien, Bildung, Krankenhäuser, Verkehr)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D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THG-Abgabe auch auf Landwirtschaft (Verringerung des Viehbestandes)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DE" sz="1800" kern="100" dirty="0">
                <a:solidFill>
                  <a:schemeClr val="accent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Soziale Gerechtigkeit, insbesondere in Klima- und Energiefragen </a:t>
            </a:r>
            <a:r>
              <a:rPr lang="de-D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(CO</a:t>
            </a:r>
            <a:r>
              <a:rPr lang="de-DE" sz="1800" kern="100" baseline="-25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de-D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-Abgaben zu 100% als Klimageld pro Kopf zurückgeben)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e-DE" sz="1800" kern="100" dirty="0">
                <a:solidFill>
                  <a:schemeClr val="accent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Prämierung des Prinzips Dezentralität, politisch, wirtschaftlich, vor allem in der Technologieentwicklung (Ende der Fixierung auf große, technokratische, teure Lösungen à la FDP, die in der Regel auch zeitlich zu spät kämen)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de-D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Rückbau des Freihandelsregimes, </a:t>
            </a:r>
            <a:r>
              <a:rPr lang="de-DE" sz="1800" kern="100" dirty="0">
                <a:solidFill>
                  <a:schemeClr val="accent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Regionalisierung der Wirtschaftskreisläufe</a:t>
            </a:r>
          </a:p>
        </p:txBody>
      </p:sp>
    </p:spTree>
    <p:extLst>
      <p:ext uri="{BB962C8B-B14F-4D97-AF65-F5344CB8AC3E}">
        <p14:creationId xmlns:p14="http://schemas.microsoft.com/office/powerpoint/2010/main" val="122827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B48F32-DC87-FDD7-99B2-ED27B77B8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68FA04CD-02D2-F0C9-0BD8-487161CE31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-1146573"/>
            <a:ext cx="12192000" cy="9143999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F5699F1-61E6-0C75-D404-427C802B0C2A}"/>
              </a:ext>
            </a:extLst>
          </p:cNvPr>
          <p:cNvSpPr txBox="1"/>
          <p:nvPr/>
        </p:nvSpPr>
        <p:spPr>
          <a:xfrm>
            <a:off x="8343901" y="142875"/>
            <a:ext cx="320040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>
                <a:solidFill>
                  <a:schemeClr val="bg1"/>
                </a:solidFill>
              </a:rPr>
              <a:t>Berlin, 9.6.2019</a:t>
            </a:r>
          </a:p>
          <a:p>
            <a:pPr algn="r"/>
            <a:r>
              <a:rPr lang="de-DE" dirty="0">
                <a:solidFill>
                  <a:schemeClr val="bg1"/>
                </a:solidFill>
              </a:rPr>
              <a:t>Der Bundestag erklärt den Klimanotstand</a:t>
            </a:r>
          </a:p>
          <a:p>
            <a:pPr algn="r">
              <a:spcBef>
                <a:spcPts val="600"/>
              </a:spcBef>
            </a:pPr>
            <a:r>
              <a:rPr lang="de-DE" sz="1000" dirty="0">
                <a:solidFill>
                  <a:schemeClr val="bg1"/>
                </a:solidFill>
              </a:rPr>
              <a:t>CC 0, Leonhard Lenz</a:t>
            </a:r>
          </a:p>
        </p:txBody>
      </p:sp>
    </p:spTree>
    <p:extLst>
      <p:ext uri="{BB962C8B-B14F-4D97-AF65-F5344CB8AC3E}">
        <p14:creationId xmlns:p14="http://schemas.microsoft.com/office/powerpoint/2010/main" val="3330911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A2F0BF56-672C-7C72-4CF7-38B2B7163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520" y="5022158"/>
            <a:ext cx="4187987" cy="143248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65C415C-43B4-A2E1-EBFA-1E65A86135FE}"/>
              </a:ext>
            </a:extLst>
          </p:cNvPr>
          <p:cNvSpPr txBox="1"/>
          <p:nvPr/>
        </p:nvSpPr>
        <p:spPr>
          <a:xfrm>
            <a:off x="7409248" y="3657600"/>
            <a:ext cx="40368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000" dirty="0"/>
              <a:t>Kontakt: haude@sfv.de</a:t>
            </a:r>
          </a:p>
          <a:p>
            <a:pPr algn="r"/>
            <a:r>
              <a:rPr lang="de-DE" sz="2000" dirty="0"/>
              <a:t>Weitere Informationen: www.sfv.de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CD33C32-37E7-9EB9-304F-41042376A3E6}"/>
              </a:ext>
            </a:extLst>
          </p:cNvPr>
          <p:cNvSpPr txBox="1"/>
          <p:nvPr/>
        </p:nvSpPr>
        <p:spPr>
          <a:xfrm>
            <a:off x="1231046" y="762735"/>
            <a:ext cx="9729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dirty="0"/>
              <a:t>Vielen Dank für Ihr Interesse!</a:t>
            </a:r>
          </a:p>
        </p:txBody>
      </p:sp>
      <p:pic>
        <p:nvPicPr>
          <p:cNvPr id="6" name="Grafik 5" descr="Ein Bild, das Gelände, draußen, Stein, Pflanze enthält.&#10;&#10;Automatisch generierte Beschreibung">
            <a:extLst>
              <a:ext uri="{FF2B5EF4-FFF2-40B4-BE49-F238E27FC236}">
                <a16:creationId xmlns:a16="http://schemas.microsoft.com/office/drawing/2014/main" id="{B38BD09C-A342-6CBF-2F59-8D6906144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011" y="2616199"/>
            <a:ext cx="5570848" cy="371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579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Natur, draußen, Berg, Himmel enthält.&#10;&#10;Automatisch generierte Beschreibung">
            <a:extLst>
              <a:ext uri="{FF2B5EF4-FFF2-40B4-BE49-F238E27FC236}">
                <a16:creationId xmlns:a16="http://schemas.microsoft.com/office/drawing/2014/main" id="{5AB95A25-4C09-D6B4-E2B0-C10E317C4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758"/>
            <a:ext cx="12192000" cy="9144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502E0FE-996B-1C6C-1114-73CD144ADE3F}"/>
              </a:ext>
            </a:extLst>
          </p:cNvPr>
          <p:cNvSpPr txBox="1"/>
          <p:nvPr/>
        </p:nvSpPr>
        <p:spPr>
          <a:xfrm>
            <a:off x="10334625" y="438150"/>
            <a:ext cx="72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0E9C044-4AF1-AF81-DC9D-3461F9F1629C}"/>
              </a:ext>
            </a:extLst>
          </p:cNvPr>
          <p:cNvSpPr txBox="1"/>
          <p:nvPr/>
        </p:nvSpPr>
        <p:spPr>
          <a:xfrm>
            <a:off x="398352" y="438150"/>
            <a:ext cx="6156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u="sng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https://www.sfv.de/hitze-feuer-fluten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F2CCF45-F1B0-B296-E6D8-2E8407BB9CA5}"/>
              </a:ext>
            </a:extLst>
          </p:cNvPr>
          <p:cNvSpPr txBox="1"/>
          <p:nvPr/>
        </p:nvSpPr>
        <p:spPr>
          <a:xfrm>
            <a:off x="9371789" y="5957180"/>
            <a:ext cx="26516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Lake </a:t>
            </a:r>
            <a:r>
              <a:rPr lang="de-DE" sz="1400" dirty="0" err="1">
                <a:solidFill>
                  <a:schemeClr val="bg1"/>
                </a:solidFill>
              </a:rPr>
              <a:t>Fire</a:t>
            </a:r>
            <a:r>
              <a:rPr lang="de-DE" sz="1400" dirty="0">
                <a:solidFill>
                  <a:schemeClr val="bg1"/>
                </a:solidFill>
              </a:rPr>
              <a:t>, Kalifornien, Juli 2024</a:t>
            </a:r>
          </a:p>
        </p:txBody>
      </p:sp>
    </p:spTree>
    <p:extLst>
      <p:ext uri="{BB962C8B-B14F-4D97-AF65-F5344CB8AC3E}">
        <p14:creationId xmlns:p14="http://schemas.microsoft.com/office/powerpoint/2010/main" val="426826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Gebäude, draußen, Fahrzeug, Landfahrzeug enthält.&#10;&#10;Automatisch generierte Beschreibung">
            <a:extLst>
              <a:ext uri="{FF2B5EF4-FFF2-40B4-BE49-F238E27FC236}">
                <a16:creationId xmlns:a16="http://schemas.microsoft.com/office/drawing/2014/main" id="{99AF6897-82A6-D114-4D3A-0E49C3B3B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9" b="16389"/>
          <a:stretch/>
        </p:blipFill>
        <p:spPr>
          <a:xfrm>
            <a:off x="0" y="0"/>
            <a:ext cx="12192000" cy="950524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725D7D0-E2FE-5DB9-8261-E6055AE7E332}"/>
              </a:ext>
            </a:extLst>
          </p:cNvPr>
          <p:cNvSpPr txBox="1"/>
          <p:nvPr/>
        </p:nvSpPr>
        <p:spPr>
          <a:xfrm>
            <a:off x="225715" y="5886451"/>
            <a:ext cx="3285195" cy="553998"/>
          </a:xfrm>
          <a:prstGeom prst="rect">
            <a:avLst/>
          </a:prstGeom>
          <a:solidFill>
            <a:schemeClr val="tx1">
              <a:alpha val="24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Paiporta</a:t>
            </a:r>
            <a:r>
              <a:rPr lang="de-DE" dirty="0">
                <a:solidFill>
                  <a:schemeClr val="bg1"/>
                </a:solidFill>
              </a:rPr>
              <a:t> (Valencia), 30.10.2024</a:t>
            </a:r>
          </a:p>
          <a:p>
            <a:r>
              <a:rPr lang="de-DE" sz="1200" dirty="0">
                <a:solidFill>
                  <a:schemeClr val="bg1"/>
                </a:solidFill>
              </a:rPr>
              <a:t>Foto: Eloy </a:t>
            </a:r>
            <a:r>
              <a:rPr lang="de-DE" sz="1200" dirty="0" err="1">
                <a:solidFill>
                  <a:schemeClr val="bg1"/>
                </a:solidFill>
              </a:rPr>
              <a:t>Sanchis</a:t>
            </a:r>
            <a:r>
              <a:rPr lang="de-DE" sz="1200" dirty="0">
                <a:solidFill>
                  <a:schemeClr val="bg1"/>
                </a:solidFill>
              </a:rPr>
              <a:t>, CC0</a:t>
            </a:r>
          </a:p>
        </p:txBody>
      </p:sp>
    </p:spTree>
    <p:extLst>
      <p:ext uri="{BB962C8B-B14F-4D97-AF65-F5344CB8AC3E}">
        <p14:creationId xmlns:p14="http://schemas.microsoft.com/office/powerpoint/2010/main" val="310165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2574764-5B34-D0D9-63DB-EEED95DCC9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05" t="14468" r="36170" b="10354"/>
          <a:stretch/>
        </p:blipFill>
        <p:spPr>
          <a:xfrm>
            <a:off x="2185480" y="807381"/>
            <a:ext cx="7821039" cy="567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30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E1581D82-30C9-7E5C-FD3A-FE121749B1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91"/>
          <a:stretch/>
        </p:blipFill>
        <p:spPr>
          <a:xfrm>
            <a:off x="1066800" y="1013651"/>
            <a:ext cx="8988128" cy="532047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52924B7-78BB-448D-7143-03FD9B56B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1445"/>
          </a:xfrm>
        </p:spPr>
        <p:txBody>
          <a:bodyPr>
            <a:normAutofit/>
          </a:bodyPr>
          <a:lstStyle/>
          <a:p>
            <a:pPr algn="ctr"/>
            <a:r>
              <a:rPr lang="de-DE" sz="2800" dirty="0"/>
              <a:t>Entwicklung der globalen Oberflächen-Temperaturen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57AEF35-E69C-9124-0DB9-7C3999A9B24E}"/>
              </a:ext>
            </a:extLst>
          </p:cNvPr>
          <p:cNvSpPr txBox="1"/>
          <p:nvPr/>
        </p:nvSpPr>
        <p:spPr>
          <a:xfrm rot="16200000">
            <a:off x="-1322327" y="4415060"/>
            <a:ext cx="4013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Quelle: https://climatereanalyzer.org/clim/sst_daily/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671872E-CCFE-0794-6363-28490035BF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06" t="20075" b="67526"/>
          <a:stretch/>
        </p:blipFill>
        <p:spPr>
          <a:xfrm>
            <a:off x="10510981" y="1690255"/>
            <a:ext cx="1061893" cy="720436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7275D88A-97B8-A8CB-F757-69FDD8B868C8}"/>
              </a:ext>
            </a:extLst>
          </p:cNvPr>
          <p:cNvSpPr/>
          <p:nvPr/>
        </p:nvSpPr>
        <p:spPr>
          <a:xfrm>
            <a:off x="10751486" y="2160295"/>
            <a:ext cx="506994" cy="174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2406326-2389-E120-455B-1A17FED2C909}"/>
              </a:ext>
            </a:extLst>
          </p:cNvPr>
          <p:cNvSpPr txBox="1"/>
          <p:nvPr/>
        </p:nvSpPr>
        <p:spPr>
          <a:xfrm>
            <a:off x="10649527" y="2102914"/>
            <a:ext cx="1042273" cy="3154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1940-2022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B72CAD2-57EB-5C65-916B-F359AA626983}"/>
              </a:ext>
            </a:extLst>
          </p:cNvPr>
          <p:cNvSpPr/>
          <p:nvPr/>
        </p:nvSpPr>
        <p:spPr>
          <a:xfrm>
            <a:off x="10447699" y="1557196"/>
            <a:ext cx="810781" cy="389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 descr="Ein Bild, das Text, Diagramm, Reihe enthält.&#10;&#10;Automatisch generierte Beschreibung">
            <a:extLst>
              <a:ext uri="{FF2B5EF4-FFF2-40B4-BE49-F238E27FC236}">
                <a16:creationId xmlns:a16="http://schemas.microsoft.com/office/drawing/2014/main" id="{8664EDC7-2697-5629-D4A6-0056D52F71D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69"/>
          <a:stretch/>
        </p:blipFill>
        <p:spPr>
          <a:xfrm>
            <a:off x="1059648" y="1013651"/>
            <a:ext cx="9010846" cy="5332598"/>
          </a:xfrm>
          <a:prstGeom prst="rect">
            <a:avLst/>
          </a:prstGeom>
        </p:spPr>
      </p:pic>
      <p:pic>
        <p:nvPicPr>
          <p:cNvPr id="5" name="Grafik 4" descr="Ein Bild, das Text, Diagramm, Reihe enthält.&#10;&#10;Automatisch generierte Beschreibung">
            <a:extLst>
              <a:ext uri="{FF2B5EF4-FFF2-40B4-BE49-F238E27FC236}">
                <a16:creationId xmlns:a16="http://schemas.microsoft.com/office/drawing/2014/main" id="{13582838-C144-49EB-89A2-6C7C9FB58AC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85" t="20029" b="75172"/>
          <a:stretch/>
        </p:blipFill>
        <p:spPr>
          <a:xfrm>
            <a:off x="10504468" y="1687688"/>
            <a:ext cx="1061893" cy="27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5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Text, Screenshot, Multimedia-Software, Diagramm enthält.&#10;&#10;Automatisch generierte Beschreibung">
            <a:extLst>
              <a:ext uri="{FF2B5EF4-FFF2-40B4-BE49-F238E27FC236}">
                <a16:creationId xmlns:a16="http://schemas.microsoft.com/office/drawing/2014/main" id="{A793D2F0-616B-F2CD-E6A0-782B546ECC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242" y="1148481"/>
            <a:ext cx="8259515" cy="5344392"/>
          </a:xfrm>
        </p:spPr>
      </p:pic>
      <p:pic>
        <p:nvPicPr>
          <p:cNvPr id="9" name="Grafik 8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77685BD7-2320-3378-F90C-7AAA25C18D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242" y="1148480"/>
            <a:ext cx="8259517" cy="5344393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075E9F88-076E-BDF1-2319-94AB53029A5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481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2800" dirty="0"/>
              <a:t>Temperatur-Anomalien</a:t>
            </a: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42FD9173-7643-4DCA-14AD-0E2E92E450F2}"/>
              </a:ext>
            </a:extLst>
          </p:cNvPr>
          <p:cNvCxnSpPr>
            <a:cxnSpLocks/>
          </p:cNvCxnSpPr>
          <p:nvPr/>
        </p:nvCxnSpPr>
        <p:spPr>
          <a:xfrm>
            <a:off x="5698836" y="2952750"/>
            <a:ext cx="554182" cy="39833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3ABF4F4B-5F36-4A80-C3D4-3034558BC4E2}"/>
              </a:ext>
            </a:extLst>
          </p:cNvPr>
          <p:cNvCxnSpPr>
            <a:cxnSpLocks/>
          </p:cNvCxnSpPr>
          <p:nvPr/>
        </p:nvCxnSpPr>
        <p:spPr>
          <a:xfrm>
            <a:off x="5157788" y="2952750"/>
            <a:ext cx="54104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DB84D66F-4757-D03E-0904-F53110048C47}"/>
              </a:ext>
            </a:extLst>
          </p:cNvPr>
          <p:cNvCxnSpPr>
            <a:cxnSpLocks/>
          </p:cNvCxnSpPr>
          <p:nvPr/>
        </p:nvCxnSpPr>
        <p:spPr>
          <a:xfrm>
            <a:off x="4605338" y="2876550"/>
            <a:ext cx="552450" cy="7620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63053527-4987-801D-CBC0-333337A74BA0}"/>
              </a:ext>
            </a:extLst>
          </p:cNvPr>
          <p:cNvCxnSpPr>
            <a:cxnSpLocks/>
          </p:cNvCxnSpPr>
          <p:nvPr/>
        </p:nvCxnSpPr>
        <p:spPr>
          <a:xfrm>
            <a:off x="4071938" y="2676525"/>
            <a:ext cx="533400" cy="20002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0B462AAA-BCB0-5C66-2B72-177CD80E6302}"/>
              </a:ext>
            </a:extLst>
          </p:cNvPr>
          <p:cNvCxnSpPr>
            <a:cxnSpLocks/>
          </p:cNvCxnSpPr>
          <p:nvPr/>
        </p:nvCxnSpPr>
        <p:spPr>
          <a:xfrm>
            <a:off x="3614738" y="2557463"/>
            <a:ext cx="457200" cy="119062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87EF582D-A5EE-8008-708B-014C7052A921}"/>
              </a:ext>
            </a:extLst>
          </p:cNvPr>
          <p:cNvCxnSpPr>
            <a:cxnSpLocks/>
          </p:cNvCxnSpPr>
          <p:nvPr/>
        </p:nvCxnSpPr>
        <p:spPr>
          <a:xfrm flipV="1">
            <a:off x="3024188" y="2557463"/>
            <a:ext cx="590550" cy="19050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BDC36C3F-BBAD-C6E9-3709-FF26A9C1E9B7}"/>
              </a:ext>
            </a:extLst>
          </p:cNvPr>
          <p:cNvCxnSpPr>
            <a:cxnSpLocks/>
          </p:cNvCxnSpPr>
          <p:nvPr/>
        </p:nvCxnSpPr>
        <p:spPr>
          <a:xfrm>
            <a:off x="9315453" y="3078308"/>
            <a:ext cx="27146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feld 41">
            <a:extLst>
              <a:ext uri="{FF2B5EF4-FFF2-40B4-BE49-F238E27FC236}">
                <a16:creationId xmlns:a16="http://schemas.microsoft.com/office/drawing/2014/main" id="{868BC3FE-4C59-73A1-81A9-13B01C16C527}"/>
              </a:ext>
            </a:extLst>
          </p:cNvPr>
          <p:cNvSpPr txBox="1"/>
          <p:nvPr/>
        </p:nvSpPr>
        <p:spPr>
          <a:xfrm>
            <a:off x="9558339" y="2957513"/>
            <a:ext cx="4603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50" dirty="0">
                <a:solidFill>
                  <a:srgbClr val="FFC000"/>
                </a:solidFill>
              </a:rPr>
              <a:t>2024</a:t>
            </a:r>
          </a:p>
        </p:txBody>
      </p:sp>
      <p:cxnSp>
        <p:nvCxnSpPr>
          <p:cNvPr id="2" name="Gerader Verbinder 1">
            <a:extLst>
              <a:ext uri="{FF2B5EF4-FFF2-40B4-BE49-F238E27FC236}">
                <a16:creationId xmlns:a16="http://schemas.microsoft.com/office/drawing/2014/main" id="{60773FE7-532A-4D1D-4DD4-C6150B1EDA7B}"/>
              </a:ext>
            </a:extLst>
          </p:cNvPr>
          <p:cNvCxnSpPr>
            <a:cxnSpLocks/>
          </p:cNvCxnSpPr>
          <p:nvPr/>
        </p:nvCxnSpPr>
        <p:spPr>
          <a:xfrm flipV="1">
            <a:off x="6248873" y="2952749"/>
            <a:ext cx="545193" cy="3983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B6A94610-70E3-736F-A186-B2D8E918B6AF}"/>
              </a:ext>
            </a:extLst>
          </p:cNvPr>
          <p:cNvCxnSpPr>
            <a:cxnSpLocks/>
          </p:cNvCxnSpPr>
          <p:nvPr/>
        </p:nvCxnSpPr>
        <p:spPr>
          <a:xfrm flipV="1">
            <a:off x="6794828" y="2914650"/>
            <a:ext cx="554182" cy="35693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2F7A884E-CC87-F2E5-F924-F9D0062FFCAC}"/>
              </a:ext>
            </a:extLst>
          </p:cNvPr>
          <p:cNvCxnSpPr>
            <a:cxnSpLocks/>
          </p:cNvCxnSpPr>
          <p:nvPr/>
        </p:nvCxnSpPr>
        <p:spPr>
          <a:xfrm flipV="1">
            <a:off x="7349010" y="2747963"/>
            <a:ext cx="541810" cy="168106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952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E78217FA-41AE-9A1B-6E83-32EC37AD1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13" y="1234220"/>
            <a:ext cx="9215969" cy="494201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84E4D04-C84A-34F0-D9D8-934241F6E523}"/>
              </a:ext>
            </a:extLst>
          </p:cNvPr>
          <p:cNvSpPr txBox="1"/>
          <p:nvPr/>
        </p:nvSpPr>
        <p:spPr>
          <a:xfrm>
            <a:off x="2830938" y="373220"/>
            <a:ext cx="6530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/>
              <a:t>Globale Treibhausgas-Emissionen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DE770EE-F9FB-63D8-A29D-1BDF6D4D57E9}"/>
              </a:ext>
            </a:extLst>
          </p:cNvPr>
          <p:cNvSpPr txBox="1"/>
          <p:nvPr/>
        </p:nvSpPr>
        <p:spPr>
          <a:xfrm>
            <a:off x="5371629" y="6207781"/>
            <a:ext cx="54321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Quelle: https://edgar.jrc.ec.europa.eu/report_2024?vis=co2tot#emissions_table</a:t>
            </a:r>
          </a:p>
        </p:txBody>
      </p:sp>
    </p:spTree>
    <p:extLst>
      <p:ext uri="{BB962C8B-B14F-4D97-AF65-F5344CB8AC3E}">
        <p14:creationId xmlns:p14="http://schemas.microsoft.com/office/powerpoint/2010/main" val="2236257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rafik 43">
            <a:extLst>
              <a:ext uri="{FF2B5EF4-FFF2-40B4-BE49-F238E27FC236}">
                <a16:creationId xmlns:a16="http://schemas.microsoft.com/office/drawing/2014/main" id="{1F368035-1DF8-6457-FCBB-09E7CEF75E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235" t="18056" r="24501" b="7778"/>
          <a:stretch/>
        </p:blipFill>
        <p:spPr>
          <a:xfrm>
            <a:off x="1842032" y="910235"/>
            <a:ext cx="7740118" cy="584298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11FFEE1-D086-8E18-58BE-BAD48AEC890C}"/>
              </a:ext>
            </a:extLst>
          </p:cNvPr>
          <p:cNvSpPr txBox="1"/>
          <p:nvPr/>
        </p:nvSpPr>
        <p:spPr>
          <a:xfrm>
            <a:off x="3628176" y="281445"/>
            <a:ext cx="4935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latin typeface="+mj-lt"/>
              </a:rPr>
              <a:t>Entwicklung der THG-Emissionen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A95DBDD0-42F4-AA97-BECF-79776854C6F9}"/>
              </a:ext>
            </a:extLst>
          </p:cNvPr>
          <p:cNvCxnSpPr>
            <a:cxnSpLocks/>
          </p:cNvCxnSpPr>
          <p:nvPr/>
        </p:nvCxnSpPr>
        <p:spPr>
          <a:xfrm flipH="1" flipV="1">
            <a:off x="5525311" y="2363820"/>
            <a:ext cx="507295" cy="1026954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3A1D9CDE-728C-4915-13BB-D80C51B10880}"/>
              </a:ext>
            </a:extLst>
          </p:cNvPr>
          <p:cNvSpPr txBox="1"/>
          <p:nvPr/>
        </p:nvSpPr>
        <p:spPr>
          <a:xfrm>
            <a:off x="5047680" y="2082040"/>
            <a:ext cx="9001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B050"/>
                </a:solidFill>
              </a:rPr>
              <a:t>UNFCCC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87DD0B52-86D1-E45E-3A80-31618ACAE071}"/>
              </a:ext>
            </a:extLst>
          </p:cNvPr>
          <p:cNvCxnSpPr>
            <a:cxnSpLocks/>
          </p:cNvCxnSpPr>
          <p:nvPr/>
        </p:nvCxnSpPr>
        <p:spPr>
          <a:xfrm>
            <a:off x="7022550" y="2082039"/>
            <a:ext cx="1197525" cy="13118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B19E541B-7C76-1E6D-A7F8-DF24B51353F0}"/>
              </a:ext>
            </a:extLst>
          </p:cNvPr>
          <p:cNvSpPr txBox="1"/>
          <p:nvPr/>
        </p:nvSpPr>
        <p:spPr>
          <a:xfrm>
            <a:off x="6514480" y="1789652"/>
            <a:ext cx="773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B050"/>
                </a:solidFill>
              </a:rPr>
              <a:t>COP 21</a:t>
            </a:r>
          </a:p>
          <a:p>
            <a:r>
              <a:rPr lang="de-DE" sz="1400" dirty="0">
                <a:solidFill>
                  <a:srgbClr val="00B050"/>
                </a:solidFill>
              </a:rPr>
              <a:t>Paris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1D5857B-C97D-967D-B469-2BB37C9B2A52}"/>
              </a:ext>
            </a:extLst>
          </p:cNvPr>
          <p:cNvSpPr txBox="1"/>
          <p:nvPr/>
        </p:nvSpPr>
        <p:spPr>
          <a:xfrm>
            <a:off x="2987215" y="2363820"/>
            <a:ext cx="1457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B050"/>
                </a:solidFill>
              </a:rPr>
              <a:t>Club </a:t>
            </a:r>
            <a:r>
              <a:rPr lang="de-DE" sz="1400" dirty="0" err="1">
                <a:solidFill>
                  <a:srgbClr val="00B050"/>
                </a:solidFill>
              </a:rPr>
              <a:t>of</a:t>
            </a:r>
            <a:r>
              <a:rPr lang="de-DE" sz="1400" dirty="0">
                <a:solidFill>
                  <a:srgbClr val="00B050"/>
                </a:solidFill>
              </a:rPr>
              <a:t> Rome:</a:t>
            </a:r>
          </a:p>
          <a:p>
            <a:r>
              <a:rPr lang="de-DE" sz="1400" dirty="0">
                <a:solidFill>
                  <a:srgbClr val="00B050"/>
                </a:solidFill>
              </a:rPr>
              <a:t>Limits </a:t>
            </a:r>
            <a:r>
              <a:rPr lang="de-DE" sz="1400" dirty="0" err="1">
                <a:solidFill>
                  <a:srgbClr val="00B050"/>
                </a:solidFill>
              </a:rPr>
              <a:t>to</a:t>
            </a:r>
            <a:r>
              <a:rPr lang="de-DE" sz="1400" dirty="0">
                <a:solidFill>
                  <a:srgbClr val="00B050"/>
                </a:solidFill>
              </a:rPr>
              <a:t> Growth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82F6B735-B91D-E68A-56A5-87B950BA28BD}"/>
              </a:ext>
            </a:extLst>
          </p:cNvPr>
          <p:cNvCxnSpPr>
            <a:cxnSpLocks/>
            <a:endCxn id="3" idx="2"/>
          </p:cNvCxnSpPr>
          <p:nvPr/>
        </p:nvCxnSpPr>
        <p:spPr>
          <a:xfrm flipH="1" flipV="1">
            <a:off x="3715909" y="2887040"/>
            <a:ext cx="262647" cy="1007468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62F962CF-7215-C79E-04D0-E0B08DF9AA72}"/>
              </a:ext>
            </a:extLst>
          </p:cNvPr>
          <p:cNvSpPr txBox="1"/>
          <p:nvPr/>
        </p:nvSpPr>
        <p:spPr>
          <a:xfrm>
            <a:off x="3861974" y="4439298"/>
            <a:ext cx="1165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Erste Ölkrise</a:t>
            </a:r>
          </a:p>
        </p:txBody>
      </p: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3EDF3051-3210-1954-38EA-5E9BB8BA76A1}"/>
              </a:ext>
            </a:extLst>
          </p:cNvPr>
          <p:cNvCxnSpPr>
            <a:cxnSpLocks/>
          </p:cNvCxnSpPr>
          <p:nvPr/>
        </p:nvCxnSpPr>
        <p:spPr>
          <a:xfrm flipH="1" flipV="1">
            <a:off x="4126483" y="3894508"/>
            <a:ext cx="188342" cy="62934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>
            <a:extLst>
              <a:ext uri="{FF2B5EF4-FFF2-40B4-BE49-F238E27FC236}">
                <a16:creationId xmlns:a16="http://schemas.microsoft.com/office/drawing/2014/main" id="{3F177934-1CB1-3458-0579-0DF2C0532F18}"/>
              </a:ext>
            </a:extLst>
          </p:cNvPr>
          <p:cNvSpPr txBox="1"/>
          <p:nvPr/>
        </p:nvSpPr>
        <p:spPr>
          <a:xfrm>
            <a:off x="4814494" y="4211356"/>
            <a:ext cx="1281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Zweite Ölkrise</a:t>
            </a:r>
          </a:p>
        </p:txBody>
      </p: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06FFF02F-B277-D10F-B639-3E299D4372D1}"/>
              </a:ext>
            </a:extLst>
          </p:cNvPr>
          <p:cNvCxnSpPr>
            <a:cxnSpLocks/>
          </p:cNvCxnSpPr>
          <p:nvPr/>
        </p:nvCxnSpPr>
        <p:spPr>
          <a:xfrm flipH="1" flipV="1">
            <a:off x="4784141" y="3675955"/>
            <a:ext cx="559384" cy="62934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>
            <a:extLst>
              <a:ext uri="{FF2B5EF4-FFF2-40B4-BE49-F238E27FC236}">
                <a16:creationId xmlns:a16="http://schemas.microsoft.com/office/drawing/2014/main" id="{4B270E32-D1E7-7DFD-56C7-032A96BE5091}"/>
              </a:ext>
            </a:extLst>
          </p:cNvPr>
          <p:cNvSpPr txBox="1"/>
          <p:nvPr/>
        </p:nvSpPr>
        <p:spPr>
          <a:xfrm>
            <a:off x="7747259" y="2951273"/>
            <a:ext cx="14753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Covid-Pandemie</a:t>
            </a:r>
          </a:p>
        </p:txBody>
      </p: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210B14A9-DD1E-6522-18AB-E00C6A8A48FC}"/>
              </a:ext>
            </a:extLst>
          </p:cNvPr>
          <p:cNvCxnSpPr>
            <a:cxnSpLocks/>
          </p:cNvCxnSpPr>
          <p:nvPr/>
        </p:nvCxnSpPr>
        <p:spPr>
          <a:xfrm flipH="1" flipV="1">
            <a:off x="8828290" y="2312872"/>
            <a:ext cx="63298" cy="73036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>
            <a:extLst>
              <a:ext uri="{FF2B5EF4-FFF2-40B4-BE49-F238E27FC236}">
                <a16:creationId xmlns:a16="http://schemas.microsoft.com/office/drawing/2014/main" id="{E6215405-D054-168A-4176-DD7529E6D3D2}"/>
              </a:ext>
            </a:extLst>
          </p:cNvPr>
          <p:cNvSpPr txBox="1"/>
          <p:nvPr/>
        </p:nvSpPr>
        <p:spPr>
          <a:xfrm>
            <a:off x="7022550" y="3685480"/>
            <a:ext cx="1065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Finanzkrise</a:t>
            </a:r>
          </a:p>
        </p:txBody>
      </p: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E1C1673F-40FB-78EC-7C9A-242AD3A5B933}"/>
              </a:ext>
            </a:extLst>
          </p:cNvPr>
          <p:cNvCxnSpPr>
            <a:cxnSpLocks/>
          </p:cNvCxnSpPr>
          <p:nvPr/>
        </p:nvCxnSpPr>
        <p:spPr>
          <a:xfrm flipV="1">
            <a:off x="7491866" y="2619375"/>
            <a:ext cx="190103" cy="115960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feld 52">
            <a:extLst>
              <a:ext uri="{FF2B5EF4-FFF2-40B4-BE49-F238E27FC236}">
                <a16:creationId xmlns:a16="http://schemas.microsoft.com/office/drawing/2014/main" id="{1C7B6904-A313-019D-BCA7-B50B47DE2164}"/>
              </a:ext>
            </a:extLst>
          </p:cNvPr>
          <p:cNvSpPr txBox="1"/>
          <p:nvPr/>
        </p:nvSpPr>
        <p:spPr>
          <a:xfrm>
            <a:off x="6056008" y="3947570"/>
            <a:ext cx="1553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Zusammenbruch </a:t>
            </a:r>
          </a:p>
          <a:p>
            <a:pPr algn="ctr"/>
            <a:r>
              <a:rPr lang="de-DE" sz="1400" dirty="0"/>
              <a:t>UdSSR</a:t>
            </a:r>
          </a:p>
        </p:txBody>
      </p:sp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A2148DDF-3E9C-A90C-F592-818DFA94903F}"/>
              </a:ext>
            </a:extLst>
          </p:cNvPr>
          <p:cNvCxnSpPr>
            <a:cxnSpLocks/>
          </p:cNvCxnSpPr>
          <p:nvPr/>
        </p:nvCxnSpPr>
        <p:spPr>
          <a:xfrm flipH="1" flipV="1">
            <a:off x="5947798" y="3385598"/>
            <a:ext cx="758456" cy="66694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564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3" grpId="0"/>
      <p:bldP spid="20" grpId="0"/>
      <p:bldP spid="28" grpId="0"/>
      <p:bldP spid="36" grpId="0"/>
      <p:bldP spid="40" grpId="0"/>
      <p:bldP spid="53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1167</Words>
  <Application>Microsoft Office PowerPoint</Application>
  <PresentationFormat>Breitbild</PresentationFormat>
  <Paragraphs>112</Paragraphs>
  <Slides>20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6" baseType="lpstr">
      <vt:lpstr>Aptos</vt:lpstr>
      <vt:lpstr>Aptos Display</vt:lpstr>
      <vt:lpstr>Arial</vt:lpstr>
      <vt:lpstr>Chiller</vt:lpstr>
      <vt:lpstr>Symbol</vt:lpstr>
      <vt:lpstr>Office</vt:lpstr>
      <vt:lpstr>Wie weiter in der Klimakrise? </vt:lpstr>
      <vt:lpstr>PowerPoint-Präsentation</vt:lpstr>
      <vt:lpstr>PowerPoint-Präsentation</vt:lpstr>
      <vt:lpstr>PowerPoint-Präsentation</vt:lpstr>
      <vt:lpstr>PowerPoint-Präsentation</vt:lpstr>
      <vt:lpstr>Entwicklung der globalen Oberflächen-Temperaturen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Rüdiger Haude</dc:creator>
  <cp:lastModifiedBy>Rüdiger Haude</cp:lastModifiedBy>
  <cp:revision>31</cp:revision>
  <dcterms:created xsi:type="dcterms:W3CDTF">2024-04-18T09:23:47Z</dcterms:created>
  <dcterms:modified xsi:type="dcterms:W3CDTF">2024-12-03T16:01:58Z</dcterms:modified>
</cp:coreProperties>
</file>